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3"/>
  </p:notesMasterIdLst>
  <p:handoutMasterIdLst>
    <p:handoutMasterId r:id="rId44"/>
  </p:handoutMasterIdLst>
  <p:sldIdLst>
    <p:sldId id="256" r:id="rId2"/>
    <p:sldId id="364" r:id="rId3"/>
    <p:sldId id="282" r:id="rId4"/>
    <p:sldId id="283" r:id="rId5"/>
    <p:sldId id="315" r:id="rId6"/>
    <p:sldId id="278" r:id="rId7"/>
    <p:sldId id="331" r:id="rId8"/>
    <p:sldId id="284" r:id="rId9"/>
    <p:sldId id="275" r:id="rId10"/>
    <p:sldId id="350" r:id="rId11"/>
    <p:sldId id="352" r:id="rId12"/>
    <p:sldId id="332" r:id="rId13"/>
    <p:sldId id="354" r:id="rId14"/>
    <p:sldId id="356" r:id="rId15"/>
    <p:sldId id="357" r:id="rId16"/>
    <p:sldId id="359" r:id="rId17"/>
    <p:sldId id="361" r:id="rId18"/>
    <p:sldId id="363" r:id="rId19"/>
    <p:sldId id="263" r:id="rId20"/>
    <p:sldId id="324" r:id="rId21"/>
    <p:sldId id="325" r:id="rId22"/>
    <p:sldId id="276" r:id="rId23"/>
    <p:sldId id="346" r:id="rId24"/>
    <p:sldId id="297" r:id="rId25"/>
    <p:sldId id="333" r:id="rId26"/>
    <p:sldId id="335" r:id="rId27"/>
    <p:sldId id="336" r:id="rId28"/>
    <p:sldId id="280" r:id="rId29"/>
    <p:sldId id="341" r:id="rId30"/>
    <p:sldId id="327" r:id="rId31"/>
    <p:sldId id="305" r:id="rId32"/>
    <p:sldId id="365" r:id="rId33"/>
    <p:sldId id="366" r:id="rId34"/>
    <p:sldId id="367" r:id="rId35"/>
    <p:sldId id="368" r:id="rId36"/>
    <p:sldId id="311" r:id="rId37"/>
    <p:sldId id="348" r:id="rId38"/>
    <p:sldId id="343" r:id="rId39"/>
    <p:sldId id="342" r:id="rId40"/>
    <p:sldId id="312" r:id="rId41"/>
    <p:sldId id="349" r:id="rId4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1" autoAdjust="0"/>
    <p:restoredTop sz="75396" autoAdjust="0"/>
  </p:normalViewPr>
  <p:slideViewPr>
    <p:cSldViewPr>
      <p:cViewPr varScale="1">
        <p:scale>
          <a:sx n="116" d="100"/>
          <a:sy n="116" d="100"/>
        </p:scale>
        <p:origin x="-1494" y="-114"/>
      </p:cViewPr>
      <p:guideLst>
        <p:guide orient="horz" pos="2160"/>
        <p:guide pos="2880"/>
      </p:guideLst>
    </p:cSldViewPr>
  </p:slideViewPr>
  <p:notesTextViewPr>
    <p:cViewPr>
      <p:scale>
        <a:sx n="1" d="1"/>
        <a:sy n="1" d="1"/>
      </p:scale>
      <p:origin x="0" y="0"/>
    </p:cViewPr>
  </p:notesTextViewPr>
  <p:sorterViewPr>
    <p:cViewPr>
      <p:scale>
        <a:sx n="100" d="100"/>
        <a:sy n="100" d="100"/>
      </p:scale>
      <p:origin x="0" y="1092"/>
    </p:cViewPr>
  </p:sorterViewPr>
  <p:notesViewPr>
    <p:cSldViewPr>
      <p:cViewPr varScale="1">
        <p:scale>
          <a:sx n="68" d="100"/>
          <a:sy n="68" d="100"/>
        </p:scale>
        <p:origin x="-3306" y="-12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949ACB3-B42C-413F-9145-0E23CFB93A9F}" type="datetimeFigureOut">
              <a:rPr lang="en-US" smtClean="0"/>
              <a:pPr/>
              <a:t>4/1/2014</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174959B-80CF-4D97-8C01-87D80B8A4CF8}" type="slidenum">
              <a:rPr lang="en-US" smtClean="0"/>
              <a:pPr/>
              <a:t>‹#›</a:t>
            </a:fld>
            <a:endParaRPr lang="en-US" dirty="0"/>
          </a:p>
        </p:txBody>
      </p:sp>
    </p:spTree>
    <p:extLst>
      <p:ext uri="{BB962C8B-B14F-4D97-AF65-F5344CB8AC3E}">
        <p14:creationId xmlns:p14="http://schemas.microsoft.com/office/powerpoint/2010/main" xmlns="" val="2445629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915AF9-D429-4892-9704-FD1D648E3C5C}" type="datetimeFigureOut">
              <a:rPr lang="en-US" smtClean="0"/>
              <a:pPr/>
              <a:t>4/1/2014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CDECC5F9-6650-4174-B6C5-094030EC1416}" type="slidenum">
              <a:rPr lang="en-US" smtClean="0"/>
              <a:pPr/>
              <a:t>‹#›</a:t>
            </a:fld>
            <a:endParaRPr lang="en-US" dirty="0"/>
          </a:p>
        </p:txBody>
      </p:sp>
    </p:spTree>
    <p:extLst>
      <p:ext uri="{BB962C8B-B14F-4D97-AF65-F5344CB8AC3E}">
        <p14:creationId xmlns:p14="http://schemas.microsoft.com/office/powerpoint/2010/main" xmlns="" val="3917675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Health Belief Model (HBM) is a psychological health behavior change model developed to explain and predict health-related behaviors, particularly in regard to the uptake of health services. It was developed in the 1950s by social psychologists at U.S Public Health Service in order to better understand the widespread failure of screening programs for tuberculosis. The model was originally designed to predict behavioral responses to treatment received by acutely or chronically ill patients, but in more recent years the model has been used to predict more general health behaviors. The Health Belief Model suggests that your belief in susceptibility and severity of the threat, combined with your belief in the effectiveness and ease of the proposed behavior change will predict the likelihood of you adopting the new behavior. </a:t>
            </a:r>
          </a:p>
          <a:p>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10</a:t>
            </a:fld>
            <a:endParaRPr lang="en-US" dirty="0"/>
          </a:p>
        </p:txBody>
      </p:sp>
    </p:spTree>
    <p:extLst>
      <p:ext uri="{BB962C8B-B14F-4D97-AF65-F5344CB8AC3E}">
        <p14:creationId xmlns:p14="http://schemas.microsoft.com/office/powerpoint/2010/main" xmlns="" val="2079525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definition.</a:t>
            </a:r>
            <a:endParaRPr lang="en-US" dirty="0"/>
          </a:p>
        </p:txBody>
      </p:sp>
      <p:sp>
        <p:nvSpPr>
          <p:cNvPr id="4" name="Slide Number Placeholder 3"/>
          <p:cNvSpPr>
            <a:spLocks noGrp="1"/>
          </p:cNvSpPr>
          <p:nvPr>
            <p:ph type="sldNum" sz="quarter" idx="10"/>
          </p:nvPr>
        </p:nvSpPr>
        <p:spPr/>
        <p:txBody>
          <a:bodyPr/>
          <a:lstStyle/>
          <a:p>
            <a:fld id="{D04E7F56-ED7F-4FC2-BBB4-9E5C057D735A}" type="slidenum">
              <a:rPr lang="en-US" smtClean="0"/>
              <a:pPr/>
              <a:t>12</a:t>
            </a:fld>
            <a:endParaRPr lang="en-US" dirty="0"/>
          </a:p>
        </p:txBody>
      </p:sp>
    </p:spTree>
    <p:extLst>
      <p:ext uri="{BB962C8B-B14F-4D97-AF65-F5344CB8AC3E}">
        <p14:creationId xmlns:p14="http://schemas.microsoft.com/office/powerpoint/2010/main" xmlns="" val="42787838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Perceived Susceptibility - This refers to a person's subjective perception of the risk of acquiring an illness or disease. There is wide variation in a person's feelings of personal vulnerability to an illness or disease.</a:t>
            </a:r>
          </a:p>
          <a:p>
            <a:endParaRPr lang="en-US" dirty="0" smtClean="0"/>
          </a:p>
          <a:p>
            <a:r>
              <a:rPr lang="en-US" dirty="0" smtClean="0"/>
              <a:t>People can vary greatly</a:t>
            </a:r>
            <a:r>
              <a:rPr lang="en-US" baseline="0" dirty="0" smtClean="0"/>
              <a:t> in regards to their perception of susceptibility. On one extreme are individuals who completely deny any possibility of acquiring a disease and on the other extreme are people who are very fearful of the disease and assume that they will probably acquire it. The more susceptible a person feels to a disease or illness, the greater the likelihood that they will take preventive measures. </a:t>
            </a:r>
          </a:p>
          <a:p>
            <a:endParaRPr lang="en-US" baseline="0" dirty="0" smtClean="0"/>
          </a:p>
          <a:p>
            <a:r>
              <a:rPr lang="en-US" baseline="0" dirty="0" smtClean="0"/>
              <a:t>Example: Consume safe water </a:t>
            </a:r>
            <a:r>
              <a:rPr lang="en-US" baseline="0" dirty="0" err="1" smtClean="0"/>
              <a:t>vs</a:t>
            </a:r>
            <a:r>
              <a:rPr lang="en-US" baseline="0" dirty="0" smtClean="0"/>
              <a:t> unfiltered tap water</a:t>
            </a:r>
          </a:p>
          <a:p>
            <a:endParaRPr lang="en-US" baseline="0" dirty="0" smtClean="0"/>
          </a:p>
        </p:txBody>
      </p:sp>
      <p:sp>
        <p:nvSpPr>
          <p:cNvPr id="4" name="Slide Number Placeholder 3"/>
          <p:cNvSpPr>
            <a:spLocks noGrp="1"/>
          </p:cNvSpPr>
          <p:nvPr>
            <p:ph type="sldNum" sz="quarter" idx="10"/>
          </p:nvPr>
        </p:nvSpPr>
        <p:spPr/>
        <p:txBody>
          <a:bodyPr/>
          <a:lstStyle/>
          <a:p>
            <a:fld id="{CDECC5F9-6650-4174-B6C5-094030EC1416}" type="slidenum">
              <a:rPr lang="en-US" smtClean="0"/>
              <a:pPr/>
              <a:t>13</a:t>
            </a:fld>
            <a:endParaRPr lang="en-US" dirty="0"/>
          </a:p>
        </p:txBody>
      </p:sp>
    </p:spTree>
    <p:extLst>
      <p:ext uri="{BB962C8B-B14F-4D97-AF65-F5344CB8AC3E}">
        <p14:creationId xmlns:p14="http://schemas.microsoft.com/office/powerpoint/2010/main" xmlns="" val="3373933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Perceived severity - This refers to a person's feelings on the seriousness of contracting an illness or disease (or leaving the illness or disease untreated). There is wide variation in a person's feelings of severity, and often a person considers the medical consequences (e.g., death, disability) as</a:t>
            </a:r>
            <a:r>
              <a:rPr lang="en-US" baseline="0" dirty="0" smtClean="0"/>
              <a:t> well as</a:t>
            </a:r>
            <a:r>
              <a:rPr lang="en-US" dirty="0" smtClean="0"/>
              <a:t> social consequences (e.g., family life, social relationships) when evaluating the severity.</a:t>
            </a:r>
          </a:p>
          <a:p>
            <a:endParaRPr lang="en-US" dirty="0" smtClean="0"/>
          </a:p>
          <a:p>
            <a:r>
              <a:rPr lang="en-US" dirty="0" smtClean="0"/>
              <a:t>Individuals</a:t>
            </a:r>
            <a:r>
              <a:rPr lang="en-US" baseline="0" dirty="0" smtClean="0"/>
              <a:t> perceive the severity of a disease or illness differently. Some might evaluate the temporary or permanent nature of the condition and its potential for death. Some individuals will define severity beyond the impact of the disease on themselves- but evaluate its severity based on how it will affect their family, their job, and their relationships. </a:t>
            </a:r>
          </a:p>
          <a:p>
            <a:endParaRPr lang="en-US" baseline="0" dirty="0" smtClean="0"/>
          </a:p>
          <a:p>
            <a:r>
              <a:rPr lang="en-US" baseline="0" dirty="0" smtClean="0"/>
              <a:t>Example: moderate to high-moderate alcohol use can have limited short term negative effects, yet can lead to significant medical and social consequences over time. </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14</a:t>
            </a:fld>
            <a:endParaRPr lang="en-US" dirty="0"/>
          </a:p>
        </p:txBody>
      </p:sp>
    </p:spTree>
    <p:extLst>
      <p:ext uri="{BB962C8B-B14F-4D97-AF65-F5344CB8AC3E}">
        <p14:creationId xmlns:p14="http://schemas.microsoft.com/office/powerpoint/2010/main" xmlns="" val="1766723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Perceived benefits – This refers to</a:t>
            </a:r>
            <a:r>
              <a:rPr lang="en-US" baseline="0" dirty="0" smtClean="0"/>
              <a:t> a person’s perception of the effectiveness of actions available to reduce the threat of the illness or diseases or to treat/cure the illness or disease. The course of action a person takes in preventing/curing an illness is dependent on consideration and evaluation of the perceived benefits. A person is more likely to take an action if s/he believes the action will be beneficial. </a:t>
            </a:r>
          </a:p>
          <a:p>
            <a:endParaRPr lang="en-US" baseline="0" dirty="0" smtClean="0"/>
          </a:p>
          <a:p>
            <a:r>
              <a:rPr lang="en-US" baseline="0" dirty="0" smtClean="0"/>
              <a:t>Example: Breast self-examination and early cancer detection. </a:t>
            </a:r>
          </a:p>
        </p:txBody>
      </p:sp>
      <p:sp>
        <p:nvSpPr>
          <p:cNvPr id="4" name="Slide Number Placeholder 3"/>
          <p:cNvSpPr>
            <a:spLocks noGrp="1"/>
          </p:cNvSpPr>
          <p:nvPr>
            <p:ph type="sldNum" sz="quarter" idx="10"/>
          </p:nvPr>
        </p:nvSpPr>
        <p:spPr/>
        <p:txBody>
          <a:bodyPr/>
          <a:lstStyle/>
          <a:p>
            <a:fld id="{CDECC5F9-6650-4174-B6C5-094030EC1416}" type="slidenum">
              <a:rPr lang="en-US" smtClean="0"/>
              <a:pPr/>
              <a:t>15</a:t>
            </a:fld>
            <a:endParaRPr lang="en-US" dirty="0"/>
          </a:p>
        </p:txBody>
      </p:sp>
    </p:spTree>
    <p:extLst>
      <p:ext uri="{BB962C8B-B14F-4D97-AF65-F5344CB8AC3E}">
        <p14:creationId xmlns:p14="http://schemas.microsoft.com/office/powerpoint/2010/main" xmlns="" val="31805484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Perceived barriers – This refers to a person’s feelings on the obstacles to performing</a:t>
            </a:r>
            <a:r>
              <a:rPr lang="en-US" baseline="0" dirty="0" smtClean="0"/>
              <a:t> a recommended health action. There is a wide variation in a person’s feelings of barriers which lead to an internal cost-benefit analysis. A patient will weight the effectiveness of the actions against the perceptions that it may be expensive, dangerous, unpleasant, time-consuming, and/or inconvenient. </a:t>
            </a:r>
            <a:endParaRPr lang="en-US" dirty="0" smtClean="0"/>
          </a:p>
          <a:p>
            <a:endParaRPr lang="en-US" dirty="0" smtClean="0"/>
          </a:p>
          <a:p>
            <a:r>
              <a:rPr lang="en-US" dirty="0" smtClean="0"/>
              <a:t>Example: Inconvenient,</a:t>
            </a:r>
            <a:r>
              <a:rPr lang="en-US" baseline="0" dirty="0" smtClean="0"/>
              <a:t> time-consuming, and/or expensive </a:t>
            </a:r>
            <a:endParaRPr lang="en-US" dirty="0" smtClean="0"/>
          </a:p>
        </p:txBody>
      </p:sp>
      <p:sp>
        <p:nvSpPr>
          <p:cNvPr id="4" name="Slide Number Placeholder 3"/>
          <p:cNvSpPr>
            <a:spLocks noGrp="1"/>
          </p:cNvSpPr>
          <p:nvPr>
            <p:ph type="sldNum" sz="quarter" idx="10"/>
          </p:nvPr>
        </p:nvSpPr>
        <p:spPr/>
        <p:txBody>
          <a:bodyPr/>
          <a:lstStyle/>
          <a:p>
            <a:fld id="{CDECC5F9-6650-4174-B6C5-094030EC1416}" type="slidenum">
              <a:rPr lang="en-US" smtClean="0"/>
              <a:pPr/>
              <a:t>16</a:t>
            </a:fld>
            <a:endParaRPr lang="en-US" dirty="0"/>
          </a:p>
        </p:txBody>
      </p:sp>
    </p:spTree>
    <p:extLst>
      <p:ext uri="{BB962C8B-B14F-4D97-AF65-F5344CB8AC3E}">
        <p14:creationId xmlns:p14="http://schemas.microsoft.com/office/powerpoint/2010/main" xmlns="" val="3350666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Cue to action - This is the stimulus needed to trigger the decision-making process to accept a recommended health action. These cues can be internal (e.g., chest pains, wheezing, etc.) or external (e.g., advice from others, illness of family member, newspaper article, etc.).</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17</a:t>
            </a:fld>
            <a:endParaRPr lang="en-US" dirty="0"/>
          </a:p>
        </p:txBody>
      </p:sp>
    </p:spTree>
    <p:extLst>
      <p:ext uri="{BB962C8B-B14F-4D97-AF65-F5344CB8AC3E}">
        <p14:creationId xmlns:p14="http://schemas.microsoft.com/office/powerpoint/2010/main" xmlns="" val="3350666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Self-efficacy - This refers to the level of a person's confidence in his or her ability to successfully perform a behavior. This construct was added to the model most recently in mid-1980s.</a:t>
            </a:r>
          </a:p>
          <a:p>
            <a:endParaRPr lang="en-US" dirty="0" smtClean="0"/>
          </a:p>
        </p:txBody>
      </p:sp>
      <p:sp>
        <p:nvSpPr>
          <p:cNvPr id="4" name="Slide Number Placeholder 3"/>
          <p:cNvSpPr>
            <a:spLocks noGrp="1"/>
          </p:cNvSpPr>
          <p:nvPr>
            <p:ph type="sldNum" sz="quarter" idx="10"/>
          </p:nvPr>
        </p:nvSpPr>
        <p:spPr/>
        <p:txBody>
          <a:bodyPr/>
          <a:lstStyle/>
          <a:p>
            <a:fld id="{CDECC5F9-6650-4174-B6C5-094030EC1416}" type="slidenum">
              <a:rPr lang="en-US" smtClean="0"/>
              <a:pPr/>
              <a:t>18</a:t>
            </a:fld>
            <a:endParaRPr lang="en-US" dirty="0"/>
          </a:p>
        </p:txBody>
      </p:sp>
    </p:spTree>
    <p:extLst>
      <p:ext uri="{BB962C8B-B14F-4D97-AF65-F5344CB8AC3E}">
        <p14:creationId xmlns:p14="http://schemas.microsoft.com/office/powerpoint/2010/main" xmlns="" val="3350666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final definition.</a:t>
            </a:r>
            <a:endParaRPr lang="en-US" dirty="0"/>
          </a:p>
        </p:txBody>
      </p:sp>
      <p:sp>
        <p:nvSpPr>
          <p:cNvPr id="4" name="Slide Number Placeholder 3"/>
          <p:cNvSpPr>
            <a:spLocks noGrp="1"/>
          </p:cNvSpPr>
          <p:nvPr>
            <p:ph type="sldNum" sz="quarter" idx="10"/>
          </p:nvPr>
        </p:nvSpPr>
        <p:spPr/>
        <p:txBody>
          <a:bodyPr/>
          <a:lstStyle/>
          <a:p>
            <a:fld id="{D04E7F56-ED7F-4FC2-BBB4-9E5C057D735A}" type="slidenum">
              <a:rPr lang="en-US" smtClean="0"/>
              <a:pPr/>
              <a:t>19</a:t>
            </a:fld>
            <a:endParaRPr lang="en-US" dirty="0"/>
          </a:p>
        </p:txBody>
      </p:sp>
    </p:spTree>
    <p:extLst>
      <p:ext uri="{BB962C8B-B14F-4D97-AF65-F5344CB8AC3E}">
        <p14:creationId xmlns:p14="http://schemas.microsoft.com/office/powerpoint/2010/main" xmlns="" val="2975230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final definition.</a:t>
            </a:r>
            <a:endParaRPr lang="en-US" dirty="0"/>
          </a:p>
        </p:txBody>
      </p:sp>
      <p:sp>
        <p:nvSpPr>
          <p:cNvPr id="4" name="Slide Number Placeholder 3"/>
          <p:cNvSpPr>
            <a:spLocks noGrp="1"/>
          </p:cNvSpPr>
          <p:nvPr>
            <p:ph type="sldNum" sz="quarter" idx="10"/>
          </p:nvPr>
        </p:nvSpPr>
        <p:spPr/>
        <p:txBody>
          <a:bodyPr/>
          <a:lstStyle/>
          <a:p>
            <a:fld id="{D04E7F56-ED7F-4FC2-BBB4-9E5C057D735A}" type="slidenum">
              <a:rPr lang="en-US" smtClean="0"/>
              <a:pPr/>
              <a:t>20</a:t>
            </a:fld>
            <a:endParaRPr lang="en-US" dirty="0"/>
          </a:p>
        </p:txBody>
      </p:sp>
    </p:spTree>
    <p:extLst>
      <p:ext uri="{BB962C8B-B14F-4D97-AF65-F5344CB8AC3E}">
        <p14:creationId xmlns:p14="http://schemas.microsoft.com/office/powerpoint/2010/main" xmlns="" val="2975230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INSERT DEFINITIONS O</a:t>
            </a:r>
            <a:endParaRPr lang="en-US" dirty="0"/>
          </a:p>
        </p:txBody>
      </p:sp>
      <p:sp>
        <p:nvSpPr>
          <p:cNvPr id="4" name="Slide Number Placeholder 3"/>
          <p:cNvSpPr>
            <a:spLocks noGrp="1"/>
          </p:cNvSpPr>
          <p:nvPr>
            <p:ph type="sldNum" sz="quarter" idx="10"/>
          </p:nvPr>
        </p:nvSpPr>
        <p:spPr/>
        <p:txBody>
          <a:bodyPr/>
          <a:lstStyle/>
          <a:p>
            <a:fld id="{CDECC5F9-6650-4174-B6C5-094030EC1416}" type="slidenum">
              <a:rPr lang="en-US" smtClean="0"/>
              <a:pPr/>
              <a:t>25</a:t>
            </a:fld>
            <a:endParaRPr lang="en-US" dirty="0"/>
          </a:p>
        </p:txBody>
      </p:sp>
    </p:spTree>
    <p:extLst>
      <p:ext uri="{BB962C8B-B14F-4D97-AF65-F5344CB8AC3E}">
        <p14:creationId xmlns:p14="http://schemas.microsoft.com/office/powerpoint/2010/main" xmlns="" val="65757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345440" y="1981200"/>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572652" y="1983232"/>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7712714" y="2175256"/>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a:off x="445483" y="2094219"/>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541822" y="3568676"/>
            <a:ext cx="6755166" cy="664367"/>
          </a:xfrm>
          <a:prstGeom prst="rect">
            <a:avLst/>
          </a:prstGeom>
          <a:solidFill>
            <a:schemeClr val="accent3">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538971" y="21488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642805" y="3686798"/>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2236433"/>
            <a:ext cx="6629400" cy="1219201"/>
          </a:xfrm>
        </p:spPr>
        <p:txBody>
          <a:bodyPr anchor="b" anchorCtr="0">
            <a:noAutofit/>
          </a:bodyPr>
          <a:lstStyle>
            <a:lvl1pPr>
              <a:defRPr sz="4000">
                <a:solidFill>
                  <a:schemeClr val="accent1">
                    <a:lumMod val="50000"/>
                  </a:schemeClr>
                </a:solidFill>
              </a:defRPr>
            </a:lvl1pPr>
          </a:lstStyle>
          <a:p>
            <a:r>
              <a:rPr lang="en-US" dirty="0" smtClean="0"/>
              <a:t>Click to edit Master title style</a:t>
            </a:r>
            <a:endParaRPr lang="en-US" dirty="0"/>
          </a:p>
        </p:txBody>
      </p:sp>
      <p:sp>
        <p:nvSpPr>
          <p:cNvPr id="4" name="Rectangle 3"/>
          <p:cNvSpPr/>
          <p:nvPr userDrawn="1"/>
        </p:nvSpPr>
        <p:spPr>
          <a:xfrm>
            <a:off x="91440" y="6106160"/>
            <a:ext cx="89611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752600"/>
            <a:ext cx="8229600" cy="47244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D952DB7-ECA3-47FA-B058-14387B62BF77}" type="datetimeFigureOut">
              <a:rPr lang="en-US" smtClean="0"/>
              <a:pPr/>
              <a:t>4/1/2014</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299F5385-87D2-4C8A-88C5-C7282A1A4B6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7" name="Rounded Rectangle 6"/>
          <p:cNvSpPr/>
          <p:nvPr/>
        </p:nvSpPr>
        <p:spPr>
          <a:xfrm>
            <a:off x="91440" y="101600"/>
            <a:ext cx="8961120" cy="5989992"/>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pic>
        <p:nvPicPr>
          <p:cNvPr id="11" name="Picture 10" descr="Colored Logo"/>
          <p:cNvPicPr/>
          <p:nvPr userDrawn="1"/>
        </p:nvPicPr>
        <p:blipFill>
          <a:blip r:embed="rId13" cstate="print">
            <a:extLst>
              <a:ext uri="{28A0092B-C50C-407E-A947-70E740481C1C}">
                <a14:useLocalDpi xmlns:a14="http://schemas.microsoft.com/office/drawing/2010/main" xmlns="" val="0"/>
              </a:ext>
            </a:extLst>
          </a:blip>
          <a:srcRect/>
          <a:stretch>
            <a:fillRect/>
          </a:stretch>
        </p:blipFill>
        <p:spPr bwMode="auto">
          <a:xfrm>
            <a:off x="152400" y="6091592"/>
            <a:ext cx="807905" cy="614008"/>
          </a:xfrm>
          <a:prstGeom prst="rect">
            <a:avLst/>
          </a:prstGeom>
          <a:noFill/>
        </p:spPr>
      </p:pic>
      <p:pic>
        <p:nvPicPr>
          <p:cNvPr id="12" name="Picture 11" descr="C:\Users\rtalmage\Desktop\TRG Projects\RESPOND\EPT_USAID_Logo.jpg"/>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6753638" y="6268416"/>
            <a:ext cx="2237962" cy="437184"/>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algn="ctr" defTabSz="914400" rtl="0" eaLnBrk="1" latinLnBrk="0" hangingPunct="1">
        <a:spcBef>
          <a:spcPct val="0"/>
        </a:spcBef>
        <a:buNone/>
        <a:defRPr sz="3500" kern="1200" cap="all" baseline="0">
          <a:solidFill>
            <a:schemeClr val="accent3"/>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5.gif"/><Relationship Id="rId4" Type="http://schemas.openxmlformats.org/officeDocument/2006/relationships/hyperlink" Target="http://www.google.com/url?sa=i&amp;rct=j&amp;q=&amp;esrc=s&amp;frm=1&amp;source=images&amp;cd=&amp;cad=rja&amp;docid=kdnuThKCiBHkBM&amp;tbnid=HKpcSkADMawwTM:&amp;ved=0CAUQjRw&amp;url=http://mispronouncedname.wordpress.com/2013/05/29/when-was-the-last-time-you-did-something-for-the-first-time/&amp;ei=LO1RUsH4A4fj4AOek4CwCQ&amp;bvm=bv.53537100,d.dmg&amp;psig=AFQjCNGZNwJELUK6m3Blez51Gq2rVvyfaA&amp;ust=138118717345286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google.com/url?sa=i&amp;rct=j&amp;q=&amp;esrc=s&amp;frm=1&amp;source=images&amp;cd=&amp;cad=rja&amp;docid=pTxQZmu2U8HMLM&amp;tbnid=AlpdKoRJ5LQ-jM:&amp;ved=0CAUQjRw&amp;url=http://cutcaster.com/vector/901681760-Change-Ahead-Yellow-Sign/&amp;ei=BfJRUtgjkbzgA_qXgJAP&amp;psig=AFQjCNFuRfW2Uz7q1sOX5VkCC06rCN6dBw&amp;ust=1381188357560943"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google.com/url?sa=i&amp;rct=j&amp;q=&amp;esrc=s&amp;frm=1&amp;source=images&amp;cd=&amp;cad=rja&amp;docid=V-eOhW1yf8XK1M&amp;tbnid=KGkcnL1ibFfkwM:&amp;ved=0CAUQjRw&amp;url=http://www.craftsmanspace.com/knowledge/reading-a-metric-rule.html&amp;ei=DeNeUuDWIJTe8wTw-4GoDw&amp;bvm=bv.54176721,d.eWU&amp;psig=AFQjCNF8mAwm0WZl2zigVSGoWzGkyK-pAA&amp;ust=1382036615497797"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google.com/url?sa=i&amp;source=images&amp;cd=&amp;cad=rja&amp;docid=WlUrV5_OALPvfM&amp;tbnid=mWClvvHihm1KUM:&amp;ved=0CAgQjRwwAA&amp;url=http://www.web-books.com/eLibrary/NC/B0/B58/047MB58.html&amp;ei=VVXcUaCdAavk4APcgIGADg&amp;psig=AFQjCNGkjt8FyR0m0pLDjH-u3Co71iXghA&amp;ust=1373480661052869"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hyperlink" Target="http://www.google.com/url?sa=i&amp;rct=j&amp;q=&amp;esrc=s&amp;frm=1&amp;source=images&amp;cd=&amp;cad=rja&amp;docid=O7E-uJKlZZ7zMM&amp;tbnid=FiWyzdmkLhRSWM:&amp;ved=0CAUQjRw&amp;url=http://www.amazonsupply.com/ampad-24-038-evidence-chart-sheets/dp/B000SBPQ2I&amp;ei=5_lRUuG0OJD84AOez4CACA&amp;psig=AFQjCNEJVLedm7xGy0ff1a15fE9BSV4x1Q&amp;ust=1381190443829558" TargetMode="External"/><Relationship Id="rId2" Type="http://schemas.openxmlformats.org/officeDocument/2006/relationships/hyperlink" Target="http://www.google.com/url?sa=i&amp;rct=j&amp;q=&amp;esrc=s&amp;frm=1&amp;source=images&amp;cd=&amp;cad=rja&amp;docid=O7E-uJKlZZ7zMM&amp;tbnid=lodWkdA2RmlXSM:&amp;ved=0CAUQjRw&amp;url=http://www.amazonsupply.com/ampad-24-038-evidence-chart-sheets/dp/B000SBPQ2I&amp;ei=t_lRUqjGNvLB4AO8tIGgBA&amp;psig=AFQjCNEJVLedm7xGy0ff1a15fE9BSV4x1Q&amp;ust=1381190443829558" TargetMode="Externa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m/url?sa=i&amp;rct=j&amp;q=&amp;esrc=s&amp;frm=1&amp;source=images&amp;cd=&amp;cad=rja&amp;docid=TIMBcbdYa0mQ4M&amp;tbnid=TQUlC1_ZSZl_TM:&amp;ved=0CAUQjRw&amp;url=http://www.payology.com/different-year-different-shit/change-wordle/&amp;ei=Ov5RUsCINZa64AOt84G4DQ&amp;bvm=bv.53537100,d.dmg&amp;psig=AFQjCNFo446kV5N-zKMhattFAlbcmIm0fA&amp;ust=1381191603393920"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686798"/>
            <a:ext cx="6761331" cy="457200"/>
          </a:xfrm>
        </p:spPr>
        <p:txBody>
          <a:bodyPr>
            <a:normAutofit/>
          </a:bodyPr>
          <a:lstStyle/>
          <a:p>
            <a:r>
              <a:rPr lang="en-US" b="1" dirty="0" smtClean="0"/>
              <a:t>Behavior Change, One HEALTH MODULES</a:t>
            </a:r>
            <a:endParaRPr lang="en-US" b="1"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pic>
        <p:nvPicPr>
          <p:cNvPr id="1026" name="Picture 2" descr="http://mispronouncedname.files.wordpress.com/2013/05/learn_something_new.gif?w=812">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971800" y="2174050"/>
            <a:ext cx="2202671" cy="1335879"/>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9600" y="3247039"/>
            <a:ext cx="3657600" cy="246221"/>
          </a:xfrm>
          <a:prstGeom prst="rect">
            <a:avLst/>
          </a:prstGeom>
          <a:noFill/>
        </p:spPr>
        <p:txBody>
          <a:bodyPr wrap="square" rtlCol="0">
            <a:spAutoFit/>
          </a:bodyPr>
          <a:lstStyle/>
          <a:p>
            <a:r>
              <a:rPr lang="en-US" sz="1000" dirty="0" smtClean="0"/>
              <a:t>Graphic from ilifejourney.files.wordpress.com</a:t>
            </a:r>
            <a:endParaRPr lang="en-US" sz="1000" dirty="0"/>
          </a:p>
        </p:txBody>
      </p:sp>
    </p:spTree>
    <p:extLst>
      <p:ext uri="{BB962C8B-B14F-4D97-AF65-F5344CB8AC3E}">
        <p14:creationId xmlns:p14="http://schemas.microsoft.com/office/powerpoint/2010/main" xmlns="" val="3495016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lstStyle/>
          <a:p>
            <a:r>
              <a:rPr lang="en-US" dirty="0"/>
              <a:t>Behavior Change, One Health </a:t>
            </a:r>
            <a:r>
              <a:rPr lang="en-US" dirty="0" smtClean="0"/>
              <a:t>Modules</a:t>
            </a:r>
            <a:endParaRPr lang="en-US" dirty="0"/>
          </a:p>
          <a:p>
            <a:endParaRPr lang="en-US" dirty="0"/>
          </a:p>
        </p:txBody>
      </p:sp>
      <p:sp>
        <p:nvSpPr>
          <p:cNvPr id="4" name="Title 3"/>
          <p:cNvSpPr>
            <a:spLocks noGrp="1"/>
          </p:cNvSpPr>
          <p:nvPr>
            <p:ph type="ctrTitle"/>
          </p:nvPr>
        </p:nvSpPr>
        <p:spPr/>
        <p:txBody>
          <a:bodyPr/>
          <a:lstStyle/>
          <a:p>
            <a:r>
              <a:rPr lang="en-US" sz="3200" cap="none" dirty="0" smtClean="0"/>
              <a:t>Introduction</a:t>
            </a:r>
            <a:endParaRPr lang="en-US" sz="3200" cap="none" dirty="0"/>
          </a:p>
        </p:txBody>
      </p:sp>
    </p:spTree>
    <p:extLst>
      <p:ext uri="{BB962C8B-B14F-4D97-AF65-F5344CB8AC3E}">
        <p14:creationId xmlns:p14="http://schemas.microsoft.com/office/powerpoint/2010/main" xmlns="" val="3084312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Module competencies</a:t>
            </a:r>
            <a:endParaRPr lang="en-US" b="1" dirty="0"/>
          </a:p>
        </p:txBody>
      </p:sp>
      <p:sp>
        <p:nvSpPr>
          <p:cNvPr id="3" name="Content Placeholder 2"/>
          <p:cNvSpPr>
            <a:spLocks noGrp="1"/>
          </p:cNvSpPr>
          <p:nvPr>
            <p:ph idx="1"/>
          </p:nvPr>
        </p:nvSpPr>
        <p:spPr>
          <a:xfrm>
            <a:off x="457200" y="1600200"/>
            <a:ext cx="8229600" cy="4724400"/>
          </a:xfrm>
        </p:spPr>
        <p:txBody>
          <a:bodyPr/>
          <a:lstStyle/>
          <a:p>
            <a:r>
              <a:rPr lang="en-US" dirty="0" smtClean="0"/>
              <a:t>Competency #1</a:t>
            </a:r>
          </a:p>
          <a:p>
            <a:pPr marL="742950" lvl="1" indent="-331788"/>
            <a:r>
              <a:rPr lang="en-US" dirty="0" smtClean="0"/>
              <a:t>Explain </a:t>
            </a:r>
            <a:r>
              <a:rPr lang="en-US" dirty="0"/>
              <a:t>behavior modification theories and change </a:t>
            </a:r>
            <a:r>
              <a:rPr lang="en-US" dirty="0" smtClean="0"/>
              <a:t>  management concepts</a:t>
            </a:r>
            <a:endParaRPr lang="en-US" dirty="0"/>
          </a:p>
          <a:p>
            <a:pPr marL="445770" indent="-331788"/>
            <a:r>
              <a:rPr lang="en-US" dirty="0" smtClean="0"/>
              <a:t>Competency #2</a:t>
            </a:r>
          </a:p>
          <a:p>
            <a:pPr marL="742950" lvl="1" indent="-331788"/>
            <a:r>
              <a:rPr lang="en-US" dirty="0" smtClean="0"/>
              <a:t> Adapt </a:t>
            </a:r>
            <a:r>
              <a:rPr lang="en-US" dirty="0"/>
              <a:t>models for individual behavior change for OH </a:t>
            </a:r>
            <a:r>
              <a:rPr lang="en-US" dirty="0" smtClean="0"/>
              <a:t>  initiatives </a:t>
            </a:r>
            <a:r>
              <a:rPr lang="en-US" dirty="0"/>
              <a:t>across a range of </a:t>
            </a:r>
            <a:r>
              <a:rPr lang="en-US" dirty="0" smtClean="0"/>
              <a:t>stakeholders</a:t>
            </a:r>
            <a:endParaRPr lang="en-US" dirty="0"/>
          </a:p>
          <a:p>
            <a:pPr marL="445770" indent="-331788"/>
            <a:r>
              <a:rPr lang="en-US" dirty="0" smtClean="0"/>
              <a:t>Competency #3</a:t>
            </a:r>
          </a:p>
          <a:p>
            <a:pPr marL="742950" lvl="1" indent="-331788"/>
            <a:r>
              <a:rPr lang="en-US" dirty="0" smtClean="0"/>
              <a:t>Demonstrate </a:t>
            </a:r>
            <a:r>
              <a:rPr lang="en-US" dirty="0"/>
              <a:t>cultural competency and professionalism in leading change </a:t>
            </a:r>
          </a:p>
          <a:p>
            <a:pPr marL="445770" indent="-331788"/>
            <a:r>
              <a:rPr lang="en-US" dirty="0" smtClean="0"/>
              <a:t>Competency #4</a:t>
            </a:r>
            <a:endParaRPr lang="en-US" dirty="0"/>
          </a:p>
          <a:p>
            <a:pPr marL="742950" lvl="1" indent="-331788"/>
            <a:r>
              <a:rPr lang="en-US" dirty="0" smtClean="0"/>
              <a:t>Design </a:t>
            </a:r>
            <a:r>
              <a:rPr lang="en-US" dirty="0"/>
              <a:t>behavior modification strategies for OH interventions  in communities</a:t>
            </a:r>
            <a:endParaRPr lang="en-US" dirty="0" smtClean="0"/>
          </a:p>
        </p:txBody>
      </p:sp>
    </p:spTree>
    <p:extLst>
      <p:ext uri="{BB962C8B-B14F-4D97-AF65-F5344CB8AC3E}">
        <p14:creationId xmlns:p14="http://schemas.microsoft.com/office/powerpoint/2010/main" xmlns="" val="41993319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Module</a:t>
            </a:r>
            <a:r>
              <a:rPr lang="en-US" dirty="0" smtClean="0"/>
              <a:t> </a:t>
            </a:r>
            <a:r>
              <a:rPr lang="en-US" b="1" dirty="0"/>
              <a:t>overview</a:t>
            </a:r>
          </a:p>
        </p:txBody>
      </p:sp>
      <p:graphicFrame>
        <p:nvGraphicFramePr>
          <p:cNvPr id="4" name="Table 3"/>
          <p:cNvGraphicFramePr>
            <a:graphicFrameLocks noGrp="1"/>
          </p:cNvGraphicFramePr>
          <p:nvPr>
            <p:extLst>
              <p:ext uri="{D42A27DB-BD31-4B8C-83A1-F6EECF244321}">
                <p14:modId xmlns:p14="http://schemas.microsoft.com/office/powerpoint/2010/main" xmlns="" val="1556178469"/>
              </p:ext>
            </p:extLst>
          </p:nvPr>
        </p:nvGraphicFramePr>
        <p:xfrm>
          <a:off x="304800" y="1600200"/>
          <a:ext cx="8382000" cy="4546486"/>
        </p:xfrm>
        <a:graphic>
          <a:graphicData uri="http://schemas.openxmlformats.org/drawingml/2006/table">
            <a:tbl>
              <a:tblPr firstRow="1" firstCol="1" bandRow="1">
                <a:tableStyleId>{F5AB1C69-6EDB-4FF4-983F-18BD219EF322}</a:tableStyleId>
              </a:tblPr>
              <a:tblGrid>
                <a:gridCol w="1447800"/>
                <a:gridCol w="6934200"/>
              </a:tblGrid>
              <a:tr h="413507">
                <a:tc>
                  <a:txBody>
                    <a:bodyPr/>
                    <a:lstStyle/>
                    <a:p>
                      <a:pPr marL="0" marR="0" algn="ctr">
                        <a:lnSpc>
                          <a:spcPct val="115000"/>
                        </a:lnSpc>
                        <a:spcBef>
                          <a:spcPts val="0"/>
                        </a:spcBef>
                        <a:spcAft>
                          <a:spcPts val="0"/>
                        </a:spcAft>
                      </a:pPr>
                      <a:r>
                        <a:rPr lang="en-US" sz="1800" dirty="0" smtClean="0">
                          <a:effectLst/>
                          <a:latin typeface="Calibri"/>
                          <a:ea typeface="Calibri"/>
                          <a:cs typeface="Times New Roman"/>
                        </a:rPr>
                        <a:t>Time/Length</a:t>
                      </a:r>
                      <a:endParaRPr lang="en-US" sz="1800" dirty="0">
                        <a:effectLst/>
                        <a:latin typeface="Calibri"/>
                        <a:ea typeface="Calibri"/>
                        <a:cs typeface="Times New Roman"/>
                      </a:endParaRPr>
                    </a:p>
                  </a:txBody>
                  <a:tcPr marL="57817" marR="57817" marT="0" marB="0"/>
                </a:tc>
                <a:tc>
                  <a:txBody>
                    <a:bodyPr/>
                    <a:lstStyle/>
                    <a:p>
                      <a:pPr marL="160020" marR="0" algn="ctr">
                        <a:lnSpc>
                          <a:spcPct val="115000"/>
                        </a:lnSpc>
                        <a:spcBef>
                          <a:spcPts val="0"/>
                        </a:spcBef>
                        <a:spcAft>
                          <a:spcPts val="0"/>
                        </a:spcAft>
                      </a:pPr>
                      <a:r>
                        <a:rPr lang="en-US" sz="1800" dirty="0" smtClean="0">
                          <a:effectLst/>
                          <a:latin typeface="Calibri"/>
                          <a:ea typeface="Calibri"/>
                          <a:cs typeface="Times New Roman"/>
                        </a:rPr>
                        <a:t>Topic</a:t>
                      </a:r>
                      <a:endParaRPr lang="en-US" sz="1800" dirty="0">
                        <a:effectLst/>
                        <a:latin typeface="Calibri"/>
                        <a:ea typeface="Calibri"/>
                        <a:cs typeface="Times New Roman"/>
                      </a:endParaRPr>
                    </a:p>
                  </a:txBody>
                  <a:tcPr marL="57817" marR="57817" marT="0" marB="0"/>
                </a:tc>
              </a:tr>
              <a:tr h="345077">
                <a:tc>
                  <a:txBody>
                    <a:bodyPr/>
                    <a:lstStyle/>
                    <a:p>
                      <a:pPr marL="0" marR="0" algn="ctr">
                        <a:lnSpc>
                          <a:spcPct val="115000"/>
                        </a:lnSpc>
                        <a:spcBef>
                          <a:spcPts val="0"/>
                        </a:spcBef>
                        <a:spcAft>
                          <a:spcPts val="1200"/>
                        </a:spcAft>
                      </a:pPr>
                      <a:r>
                        <a:rPr lang="en-US" sz="1500" dirty="0">
                          <a:effectLst/>
                        </a:rPr>
                        <a:t>--</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a:effectLst/>
                        </a:rPr>
                        <a:t> </a:t>
                      </a:r>
                      <a:r>
                        <a:rPr lang="en-US" sz="1500" dirty="0" smtClean="0">
                          <a:effectLst/>
                        </a:rPr>
                        <a:t>Prework</a:t>
                      </a:r>
                      <a:endParaRPr lang="en-US" sz="1500" dirty="0">
                        <a:effectLst/>
                        <a:latin typeface="Calibri"/>
                        <a:ea typeface="Calibri"/>
                        <a:cs typeface="Times New Roman"/>
                      </a:endParaRPr>
                    </a:p>
                  </a:txBody>
                  <a:tcPr marL="57817" marR="57817" marT="0" marB="0"/>
                </a:tc>
              </a:tr>
              <a:tr h="360145">
                <a:tc>
                  <a:txBody>
                    <a:bodyPr/>
                    <a:lstStyle/>
                    <a:p>
                      <a:pPr marL="0" marR="0" algn="ctr">
                        <a:lnSpc>
                          <a:spcPct val="115000"/>
                        </a:lnSpc>
                        <a:spcBef>
                          <a:spcPts val="0"/>
                        </a:spcBef>
                        <a:spcAft>
                          <a:spcPts val="1200"/>
                        </a:spcAft>
                      </a:pPr>
                      <a:r>
                        <a:rPr lang="en-US" sz="1500" dirty="0">
                          <a:effectLst/>
                        </a:rPr>
                        <a:t>30 minutes</a:t>
                      </a:r>
                      <a:endParaRPr lang="en-US" sz="1500" dirty="0">
                        <a:effectLst/>
                        <a:latin typeface="Calibri"/>
                        <a:ea typeface="Calibri"/>
                        <a:cs typeface="Times New Roman"/>
                      </a:endParaRPr>
                    </a:p>
                  </a:txBody>
                  <a:tcPr marL="57817" marR="57817" marT="0" marB="0"/>
                </a:tc>
                <a:tc>
                  <a:txBody>
                    <a:bodyPr/>
                    <a:lstStyle/>
                    <a:p>
                      <a:pPr marL="35560" marR="0" indent="-35560">
                        <a:lnSpc>
                          <a:spcPct val="115000"/>
                        </a:lnSpc>
                        <a:spcBef>
                          <a:spcPts val="0"/>
                        </a:spcBef>
                        <a:spcAft>
                          <a:spcPts val="1200"/>
                        </a:spcAft>
                      </a:pPr>
                      <a:r>
                        <a:rPr lang="en-US" sz="1500" dirty="0" smtClean="0">
                          <a:effectLst/>
                        </a:rPr>
                        <a:t>Introduction</a:t>
                      </a:r>
                      <a:endParaRPr lang="en-US" sz="1500" dirty="0">
                        <a:effectLst/>
                        <a:latin typeface="Calibri"/>
                        <a:ea typeface="Calibri"/>
                        <a:cs typeface="Times New Roman"/>
                      </a:endParaRPr>
                    </a:p>
                  </a:txBody>
                  <a:tcPr marL="57817" marR="57817" marT="0" marB="0"/>
                </a:tc>
              </a:tr>
              <a:tr h="271009">
                <a:tc>
                  <a:txBody>
                    <a:bodyPr/>
                    <a:lstStyle/>
                    <a:p>
                      <a:pPr marL="0" marR="0" algn="ctr">
                        <a:lnSpc>
                          <a:spcPct val="115000"/>
                        </a:lnSpc>
                        <a:spcBef>
                          <a:spcPts val="0"/>
                        </a:spcBef>
                        <a:spcAft>
                          <a:spcPts val="1200"/>
                        </a:spcAft>
                      </a:pPr>
                      <a:r>
                        <a:rPr lang="en-US" sz="1500" dirty="0">
                          <a:effectLst/>
                        </a:rPr>
                        <a:t>   60 minutes</a:t>
                      </a:r>
                      <a:endParaRPr lang="en-US" sz="1500" dirty="0">
                        <a:effectLst/>
                        <a:latin typeface="Calibri"/>
                        <a:ea typeface="Calibri"/>
                        <a:cs typeface="Times New Roman"/>
                      </a:endParaRPr>
                    </a:p>
                  </a:txBody>
                  <a:tcPr marL="57817" marR="57817" marT="0" marB="0"/>
                </a:tc>
                <a:tc>
                  <a:txBody>
                    <a:bodyPr/>
                    <a:lstStyle/>
                    <a:p>
                      <a:pPr marL="35560" marR="0" indent="-35560">
                        <a:lnSpc>
                          <a:spcPct val="115000"/>
                        </a:lnSpc>
                        <a:spcBef>
                          <a:spcPts val="0"/>
                        </a:spcBef>
                        <a:spcAft>
                          <a:spcPts val="1200"/>
                        </a:spcAft>
                      </a:pPr>
                      <a:r>
                        <a:rPr lang="en-US" sz="1500" dirty="0" smtClean="0">
                          <a:effectLst/>
                        </a:rPr>
                        <a:t>Introduction to Behavior Change</a:t>
                      </a:r>
                      <a:endParaRPr lang="en-US" sz="1500" dirty="0">
                        <a:effectLst/>
                        <a:latin typeface="Calibri"/>
                        <a:ea typeface="Calibri"/>
                        <a:cs typeface="Times New Roman"/>
                      </a:endParaRPr>
                    </a:p>
                  </a:txBody>
                  <a:tcPr marL="57817" marR="57817" marT="0" marB="0"/>
                </a:tc>
              </a:tr>
              <a:tr h="340337">
                <a:tc>
                  <a:txBody>
                    <a:bodyPr/>
                    <a:lstStyle/>
                    <a:p>
                      <a:pPr marL="0" marR="0" algn="ctr">
                        <a:lnSpc>
                          <a:spcPct val="115000"/>
                        </a:lnSpc>
                        <a:spcBef>
                          <a:spcPts val="0"/>
                        </a:spcBef>
                        <a:spcAft>
                          <a:spcPts val="1200"/>
                        </a:spcAft>
                      </a:pPr>
                      <a:r>
                        <a:rPr lang="en-US" sz="1500" dirty="0">
                          <a:effectLst/>
                        </a:rPr>
                        <a:t>   60 minutes</a:t>
                      </a:r>
                      <a:endParaRPr lang="en-US" sz="1500" dirty="0">
                        <a:effectLst/>
                        <a:latin typeface="Calibri"/>
                        <a:ea typeface="Calibri"/>
                        <a:cs typeface="Times New Roman"/>
                      </a:endParaRPr>
                    </a:p>
                  </a:txBody>
                  <a:tcPr marL="57817" marR="57817" marT="0" marB="0"/>
                </a:tc>
                <a:tc>
                  <a:txBody>
                    <a:bodyPr/>
                    <a:lstStyle/>
                    <a:p>
                      <a:pPr marL="35560" marR="0">
                        <a:lnSpc>
                          <a:spcPct val="115000"/>
                        </a:lnSpc>
                        <a:spcBef>
                          <a:spcPts val="0"/>
                        </a:spcBef>
                        <a:spcAft>
                          <a:spcPts val="1200"/>
                        </a:spcAft>
                      </a:pPr>
                      <a:r>
                        <a:rPr lang="en-US" sz="1500" dirty="0">
                          <a:effectLst/>
                        </a:rPr>
                        <a:t>Moving from Professional Centered to Patient Centered Behavior </a:t>
                      </a:r>
                      <a:r>
                        <a:rPr lang="en-US" sz="1500" dirty="0" smtClean="0">
                          <a:effectLst/>
                        </a:rPr>
                        <a:t>Change</a:t>
                      </a:r>
                      <a:r>
                        <a:rPr lang="en-US" sz="1500" dirty="0">
                          <a:effectLst/>
                        </a:rPr>
                        <a:t> </a:t>
                      </a:r>
                      <a:endParaRPr lang="en-US" sz="1500" dirty="0">
                        <a:effectLst/>
                        <a:latin typeface="Calibri"/>
                        <a:ea typeface="Calibri"/>
                        <a:cs typeface="Times New Roman"/>
                      </a:endParaRPr>
                    </a:p>
                  </a:txBody>
                  <a:tcPr marL="57817" marR="57817" marT="0" marB="0"/>
                </a:tc>
              </a:tr>
              <a:tr h="360145">
                <a:tc>
                  <a:txBody>
                    <a:bodyPr/>
                    <a:lstStyle/>
                    <a:p>
                      <a:pPr marL="0" marR="0" algn="ctr">
                        <a:lnSpc>
                          <a:spcPct val="115000"/>
                        </a:lnSpc>
                        <a:spcBef>
                          <a:spcPts val="0"/>
                        </a:spcBef>
                        <a:spcAft>
                          <a:spcPts val="1200"/>
                        </a:spcAft>
                      </a:pPr>
                      <a:r>
                        <a:rPr lang="en-US" sz="1500" dirty="0">
                          <a:effectLst/>
                        </a:rPr>
                        <a:t>   60 </a:t>
                      </a:r>
                      <a:r>
                        <a:rPr lang="en-US" sz="1500" dirty="0" smtClean="0">
                          <a:effectLst/>
                        </a:rPr>
                        <a:t>minutes </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a:effectLst/>
                        </a:rPr>
                        <a:t>Health Belief </a:t>
                      </a:r>
                      <a:r>
                        <a:rPr lang="en-US" sz="1500" dirty="0" smtClean="0">
                          <a:effectLst/>
                        </a:rPr>
                        <a:t>Model</a:t>
                      </a:r>
                      <a:endParaRPr lang="en-US" sz="1500" dirty="0">
                        <a:effectLst/>
                        <a:latin typeface="Calibri"/>
                        <a:ea typeface="Calibri"/>
                        <a:cs typeface="Times New Roman"/>
                      </a:endParaRPr>
                    </a:p>
                  </a:txBody>
                  <a:tcPr marL="57817" marR="57817" marT="0" marB="0"/>
                </a:tc>
              </a:tr>
              <a:tr h="576130">
                <a:tc>
                  <a:txBody>
                    <a:bodyPr/>
                    <a:lstStyle/>
                    <a:p>
                      <a:pPr marL="0" marR="0" algn="ctr">
                        <a:lnSpc>
                          <a:spcPct val="115000"/>
                        </a:lnSpc>
                        <a:spcBef>
                          <a:spcPts val="0"/>
                        </a:spcBef>
                        <a:spcAft>
                          <a:spcPts val="1200"/>
                        </a:spcAft>
                      </a:pPr>
                      <a:r>
                        <a:rPr lang="en-US" sz="1500" dirty="0">
                          <a:effectLst/>
                        </a:rPr>
                        <a:t> 120 minutes</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a:effectLst/>
                        </a:rPr>
                        <a:t>Two Models for Patient Centered Change:  Motivational Interviewing </a:t>
                      </a:r>
                      <a:r>
                        <a:rPr lang="en-US" sz="1500" dirty="0" smtClean="0">
                          <a:effectLst/>
                        </a:rPr>
                        <a:t>                   and  RULE</a:t>
                      </a:r>
                      <a:r>
                        <a:rPr lang="en-US" sz="1500" dirty="0">
                          <a:effectLst/>
                        </a:rPr>
                        <a:t> </a:t>
                      </a:r>
                      <a:endParaRPr lang="en-US" sz="1500" dirty="0">
                        <a:effectLst/>
                        <a:latin typeface="Calibri"/>
                        <a:ea typeface="Calibri"/>
                        <a:cs typeface="Times New Roman"/>
                      </a:endParaRPr>
                    </a:p>
                  </a:txBody>
                  <a:tcPr marL="57817" marR="57817" marT="0" marB="0"/>
                </a:tc>
              </a:tr>
              <a:tr h="576130">
                <a:tc>
                  <a:txBody>
                    <a:bodyPr/>
                    <a:lstStyle/>
                    <a:p>
                      <a:pPr marL="0" marR="0" algn="ctr">
                        <a:lnSpc>
                          <a:spcPct val="115000"/>
                        </a:lnSpc>
                        <a:spcBef>
                          <a:spcPts val="0"/>
                        </a:spcBef>
                        <a:spcAft>
                          <a:spcPts val="1200"/>
                        </a:spcAft>
                      </a:pPr>
                      <a:r>
                        <a:rPr lang="en-US" sz="1500" dirty="0">
                          <a:effectLst/>
                        </a:rPr>
                        <a:t>120 minutes</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a:effectLst/>
                        </a:rPr>
                        <a:t>Expanding the Motivational Interviewing and RULE Models beyond a Health Care </a:t>
                      </a:r>
                      <a:r>
                        <a:rPr lang="en-US" sz="1500" dirty="0" smtClean="0">
                          <a:effectLst/>
                        </a:rPr>
                        <a:t>Setting</a:t>
                      </a:r>
                      <a:r>
                        <a:rPr lang="en-US" sz="1500" dirty="0">
                          <a:effectLst/>
                        </a:rPr>
                        <a:t> </a:t>
                      </a:r>
                      <a:endParaRPr lang="en-US" sz="1500" dirty="0">
                        <a:effectLst/>
                        <a:latin typeface="Calibri"/>
                        <a:ea typeface="Calibri"/>
                        <a:cs typeface="Times New Roman"/>
                      </a:endParaRPr>
                    </a:p>
                  </a:txBody>
                  <a:tcPr marL="57817" marR="57817" marT="0" marB="0"/>
                </a:tc>
              </a:tr>
              <a:tr h="350391">
                <a:tc>
                  <a:txBody>
                    <a:bodyPr/>
                    <a:lstStyle/>
                    <a:p>
                      <a:pPr marL="0" marR="0" algn="ctr">
                        <a:lnSpc>
                          <a:spcPct val="115000"/>
                        </a:lnSpc>
                        <a:spcBef>
                          <a:spcPts val="0"/>
                        </a:spcBef>
                        <a:spcAft>
                          <a:spcPts val="1200"/>
                        </a:spcAft>
                      </a:pPr>
                      <a:r>
                        <a:rPr lang="en-US" sz="1500" dirty="0">
                          <a:effectLst/>
                        </a:rPr>
                        <a:t>  90  minutes</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a:effectLst/>
                        </a:rPr>
                        <a:t>Two Models of Organization and Community Change:  Kotter and </a:t>
                      </a:r>
                      <a:r>
                        <a:rPr lang="en-US" sz="1500" dirty="0" smtClean="0">
                          <a:effectLst/>
                        </a:rPr>
                        <a:t>Lewin</a:t>
                      </a:r>
                      <a:r>
                        <a:rPr lang="en-US" sz="1500" dirty="0">
                          <a:effectLst/>
                        </a:rPr>
                        <a:t> </a:t>
                      </a:r>
                      <a:endParaRPr lang="en-US" sz="1500" dirty="0">
                        <a:effectLst/>
                        <a:latin typeface="Calibri"/>
                        <a:ea typeface="Calibri"/>
                        <a:cs typeface="Times New Roman"/>
                      </a:endParaRPr>
                    </a:p>
                  </a:txBody>
                  <a:tcPr marL="57817" marR="57817" marT="0" marB="0"/>
                </a:tc>
              </a:tr>
              <a:tr h="384086">
                <a:tc>
                  <a:txBody>
                    <a:bodyPr/>
                    <a:lstStyle/>
                    <a:p>
                      <a:pPr marL="0" marR="0" algn="ctr">
                        <a:lnSpc>
                          <a:spcPct val="115000"/>
                        </a:lnSpc>
                        <a:spcBef>
                          <a:spcPts val="0"/>
                        </a:spcBef>
                        <a:spcAft>
                          <a:spcPts val="1200"/>
                        </a:spcAft>
                      </a:pPr>
                      <a:r>
                        <a:rPr lang="en-US" sz="1500" dirty="0">
                          <a:effectLst/>
                        </a:rPr>
                        <a:t>150 minutes</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a:effectLst/>
                        </a:rPr>
                        <a:t>Behavior Change in One Health </a:t>
                      </a:r>
                      <a:r>
                        <a:rPr lang="en-US" sz="1500" dirty="0" smtClean="0">
                          <a:effectLst/>
                        </a:rPr>
                        <a:t>Interventions</a:t>
                      </a:r>
                      <a:r>
                        <a:rPr lang="en-US" sz="1500" dirty="0">
                          <a:effectLst/>
                        </a:rPr>
                        <a:t> </a:t>
                      </a:r>
                      <a:endParaRPr lang="en-US" sz="1500" dirty="0">
                        <a:effectLst/>
                        <a:latin typeface="Calibri"/>
                        <a:ea typeface="Calibri"/>
                        <a:cs typeface="Times New Roman"/>
                      </a:endParaRPr>
                    </a:p>
                  </a:txBody>
                  <a:tcPr marL="57817" marR="57817" marT="0" marB="0"/>
                </a:tc>
              </a:tr>
              <a:tr h="384086">
                <a:tc>
                  <a:txBody>
                    <a:bodyPr/>
                    <a:lstStyle/>
                    <a:p>
                      <a:pPr marL="0" marR="0" algn="ctr">
                        <a:lnSpc>
                          <a:spcPct val="115000"/>
                        </a:lnSpc>
                        <a:spcBef>
                          <a:spcPts val="0"/>
                        </a:spcBef>
                        <a:spcAft>
                          <a:spcPts val="1200"/>
                        </a:spcAft>
                      </a:pPr>
                      <a:r>
                        <a:rPr lang="en-US" sz="1500" dirty="0" smtClean="0">
                          <a:effectLst/>
                          <a:latin typeface="Calibri"/>
                          <a:ea typeface="Calibri"/>
                          <a:cs typeface="Times New Roman"/>
                        </a:rPr>
                        <a:t>60 minutes</a:t>
                      </a:r>
                      <a:endParaRPr lang="en-US" sz="1500" dirty="0">
                        <a:effectLst/>
                        <a:latin typeface="Calibri"/>
                        <a:ea typeface="Calibri"/>
                        <a:cs typeface="Times New Roman"/>
                      </a:endParaRPr>
                    </a:p>
                  </a:txBody>
                  <a:tcPr marL="57817" marR="57817" marT="0" marB="0"/>
                </a:tc>
                <a:tc>
                  <a:txBody>
                    <a:bodyPr/>
                    <a:lstStyle/>
                    <a:p>
                      <a:pPr marL="0" marR="0">
                        <a:lnSpc>
                          <a:spcPct val="115000"/>
                        </a:lnSpc>
                        <a:spcBef>
                          <a:spcPts val="0"/>
                        </a:spcBef>
                        <a:spcAft>
                          <a:spcPts val="1200"/>
                        </a:spcAft>
                      </a:pPr>
                      <a:r>
                        <a:rPr lang="en-US" sz="1500" dirty="0" smtClean="0">
                          <a:effectLst/>
                          <a:latin typeface="+mn-lt"/>
                          <a:ea typeface="Calibri"/>
                          <a:cs typeface="Times New Roman"/>
                        </a:rPr>
                        <a:t>Module Review</a:t>
                      </a:r>
                      <a:endParaRPr lang="en-US" sz="1500" dirty="0">
                        <a:effectLst/>
                        <a:latin typeface="+mn-lt"/>
                        <a:ea typeface="Calibri"/>
                        <a:cs typeface="Times New Roman"/>
                      </a:endParaRPr>
                    </a:p>
                  </a:txBody>
                  <a:tcPr marL="57817" marR="57817" marT="0" marB="0"/>
                </a:tc>
              </a:tr>
            </a:tbl>
          </a:graphicData>
        </a:graphic>
      </p:graphicFrame>
    </p:spTree>
    <p:extLst>
      <p:ext uri="{BB962C8B-B14F-4D97-AF65-F5344CB8AC3E}">
        <p14:creationId xmlns:p14="http://schemas.microsoft.com/office/powerpoint/2010/main" xmlns="" val="712558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81400" y="1905000"/>
            <a:ext cx="4191000" cy="2862322"/>
          </a:xfrm>
          <a:prstGeom prst="rect">
            <a:avLst/>
          </a:prstGeom>
          <a:noFill/>
        </p:spPr>
        <p:txBody>
          <a:bodyPr wrap="square" rtlCol="0">
            <a:spAutoFit/>
          </a:bodyPr>
          <a:lstStyle/>
          <a:p>
            <a:pPr algn="r"/>
            <a:r>
              <a:rPr lang="en-US" sz="3600" dirty="0" smtClean="0"/>
              <a:t>When was the last time </a:t>
            </a:r>
          </a:p>
          <a:p>
            <a:pPr algn="r"/>
            <a:r>
              <a:rPr lang="en-US" sz="3600" dirty="0" smtClean="0"/>
              <a:t>you did something </a:t>
            </a:r>
          </a:p>
          <a:p>
            <a:pPr algn="r"/>
            <a:r>
              <a:rPr lang="en-US" sz="3600" dirty="0" smtClean="0"/>
              <a:t>for the first time</a:t>
            </a:r>
            <a:endParaRPr lang="en-US" sz="3600" dirty="0"/>
          </a:p>
        </p:txBody>
      </p:sp>
      <p:pic>
        <p:nvPicPr>
          <p:cNvPr id="3076" name="Picture 4" descr="http://preview.cutcaster.com/901681760-Change-Ahead-Yellow-Sign.jpg">
            <a:hlinkClick r:id="rId2"/>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762000" y="1447800"/>
            <a:ext cx="3642360" cy="364236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62740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686798"/>
            <a:ext cx="6781800" cy="457200"/>
          </a:xfrm>
        </p:spPr>
        <p:txBody>
          <a:bodyPr>
            <a:normAutofit/>
          </a:bodyPr>
          <a:lstStyle/>
          <a:p>
            <a:r>
              <a:rPr lang="en-US" dirty="0" smtClean="0"/>
              <a:t>Behavior Change, One Health MODUELS</a:t>
            </a:r>
            <a:endParaRPr lang="en-US" dirty="0"/>
          </a:p>
        </p:txBody>
      </p:sp>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Professional-Directed vs.</a:t>
            </a:r>
          </a:p>
          <a:p>
            <a:r>
              <a:rPr lang="en-US" sz="2800" b="1" cap="none" dirty="0" smtClean="0"/>
              <a:t>Patient-Centered Behavior Change</a:t>
            </a:r>
            <a:endParaRPr lang="en-US" sz="2800" b="1" cap="none" dirty="0"/>
          </a:p>
        </p:txBody>
      </p:sp>
    </p:spTree>
    <p:extLst>
      <p:ext uri="{BB962C8B-B14F-4D97-AF65-F5344CB8AC3E}">
        <p14:creationId xmlns:p14="http://schemas.microsoft.com/office/powerpoint/2010/main" xmlns="" val="19953378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Practice</a:t>
            </a:r>
            <a:r>
              <a:rPr lang="en-US" dirty="0" smtClean="0"/>
              <a:t> </a:t>
            </a:r>
            <a:r>
              <a:rPr lang="en-US" b="1" dirty="0"/>
              <a:t>exercise</a:t>
            </a:r>
          </a:p>
        </p:txBody>
      </p:sp>
      <p:sp>
        <p:nvSpPr>
          <p:cNvPr id="3" name="Content Placeholder 2"/>
          <p:cNvSpPr>
            <a:spLocks noGrp="1"/>
          </p:cNvSpPr>
          <p:nvPr>
            <p:ph idx="1"/>
          </p:nvPr>
        </p:nvSpPr>
        <p:spPr/>
        <p:txBody>
          <a:bodyPr/>
          <a:lstStyle/>
          <a:p>
            <a:r>
              <a:rPr lang="en-US" dirty="0" smtClean="0"/>
              <a:t>In trios randomly select a role</a:t>
            </a:r>
          </a:p>
          <a:p>
            <a:r>
              <a:rPr lang="en-US" dirty="0" smtClean="0"/>
              <a:t>Two 10-minute rounds</a:t>
            </a:r>
          </a:p>
          <a:p>
            <a:pPr lvl="1"/>
            <a:r>
              <a:rPr lang="en-US" dirty="0" smtClean="0"/>
              <a:t>Patient and Change Agent 1</a:t>
            </a:r>
          </a:p>
          <a:p>
            <a:pPr lvl="1"/>
            <a:r>
              <a:rPr lang="en-US" dirty="0" smtClean="0"/>
              <a:t>Patient and Change Agent 2</a:t>
            </a:r>
          </a:p>
          <a:p>
            <a:r>
              <a:rPr lang="en-US" dirty="0" smtClean="0"/>
              <a:t>After each round</a:t>
            </a:r>
          </a:p>
          <a:p>
            <a:pPr lvl="1"/>
            <a:r>
              <a:rPr lang="en-US" dirty="0" smtClean="0"/>
              <a:t>Patient writes down on a scale from 1 to 10 how likely they are to change their behavior</a:t>
            </a:r>
          </a:p>
          <a:p>
            <a:pPr lvl="1"/>
            <a:r>
              <a:rPr lang="en-US" dirty="0" smtClean="0"/>
              <a:t>Discuss what was effective about the Change </a:t>
            </a:r>
            <a:r>
              <a:rPr lang="en-US" dirty="0"/>
              <a:t>A</a:t>
            </a:r>
            <a:r>
              <a:rPr lang="en-US" dirty="0" smtClean="0"/>
              <a:t>gent’s approach</a:t>
            </a:r>
          </a:p>
          <a:p>
            <a:pPr lvl="1"/>
            <a:r>
              <a:rPr lang="en-US" dirty="0" smtClean="0"/>
              <a:t>Discuss what was not as effective about the Change Agent’s approach</a:t>
            </a:r>
            <a:endParaRPr lang="en-US" dirty="0"/>
          </a:p>
        </p:txBody>
      </p:sp>
    </p:spTree>
    <p:extLst>
      <p:ext uri="{BB962C8B-B14F-4D97-AF65-F5344CB8AC3E}">
        <p14:creationId xmlns:p14="http://schemas.microsoft.com/office/powerpoint/2010/main" xmlns="" val="31385747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 you think?</a:t>
            </a:r>
            <a:endParaRPr lang="en-US" dirty="0"/>
          </a:p>
        </p:txBody>
      </p:sp>
      <p:sp>
        <p:nvSpPr>
          <p:cNvPr id="3" name="Content Placeholder 2"/>
          <p:cNvSpPr>
            <a:spLocks noGrp="1"/>
          </p:cNvSpPr>
          <p:nvPr>
            <p:ph idx="1"/>
          </p:nvPr>
        </p:nvSpPr>
        <p:spPr/>
        <p:txBody>
          <a:bodyPr>
            <a:normAutofit/>
          </a:bodyPr>
          <a:lstStyle/>
          <a:p>
            <a:pPr lvl="0"/>
            <a:r>
              <a:rPr lang="en-US" dirty="0" smtClean="0"/>
              <a:t>Which approach was most effective?</a:t>
            </a:r>
          </a:p>
          <a:p>
            <a:pPr lvl="0"/>
            <a:r>
              <a:rPr lang="en-US" dirty="0" smtClean="0"/>
              <a:t>Which approach is most natural to you?</a:t>
            </a:r>
          </a:p>
          <a:p>
            <a:pPr lvl="0"/>
            <a:r>
              <a:rPr lang="en-US" dirty="0" smtClean="0"/>
              <a:t>What </a:t>
            </a:r>
            <a:r>
              <a:rPr lang="en-US" dirty="0"/>
              <a:t>skills do both approaches have in </a:t>
            </a:r>
            <a:r>
              <a:rPr lang="en-US" dirty="0" smtClean="0"/>
              <a:t>common?</a:t>
            </a:r>
            <a:endParaRPr lang="en-US" dirty="0"/>
          </a:p>
          <a:p>
            <a:pPr lvl="0"/>
            <a:r>
              <a:rPr lang="en-US" dirty="0"/>
              <a:t>What skills did you see Change Agent #1 using?</a:t>
            </a:r>
          </a:p>
          <a:p>
            <a:pPr lvl="0"/>
            <a:r>
              <a:rPr lang="en-US" dirty="0"/>
              <a:t>What skills did you see Change Agent #2 using?   </a:t>
            </a:r>
          </a:p>
          <a:p>
            <a:pPr lvl="0"/>
            <a:r>
              <a:rPr lang="en-US" dirty="0"/>
              <a:t>Which from a patient’s point of view is most effective?</a:t>
            </a:r>
          </a:p>
          <a:p>
            <a:pPr>
              <a:lnSpc>
                <a:spcPct val="122000"/>
              </a:lnSpc>
            </a:pPr>
            <a:endParaRPr lang="en-US" dirty="0"/>
          </a:p>
          <a:p>
            <a:endParaRPr lang="en-US" dirty="0"/>
          </a:p>
        </p:txBody>
      </p:sp>
    </p:spTree>
    <p:extLst>
      <p:ext uri="{BB962C8B-B14F-4D97-AF65-F5344CB8AC3E}">
        <p14:creationId xmlns:p14="http://schemas.microsoft.com/office/powerpoint/2010/main" xmlns="" val="26961698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4705" y="2209800"/>
            <a:ext cx="6629400" cy="1219201"/>
          </a:xfrm>
        </p:spPr>
        <p:txBody>
          <a:bodyPr/>
          <a:lstStyle/>
          <a:p>
            <a:r>
              <a:rPr lang="en-US" sz="2400" b="1" cap="none" dirty="0" smtClean="0"/>
              <a:t>Models of Patient-Centered Behavior Change</a:t>
            </a:r>
            <a:br>
              <a:rPr lang="en-US" sz="2400" b="1" cap="none" dirty="0" smtClean="0"/>
            </a:br>
            <a:r>
              <a:rPr lang="en-US" sz="2400" b="1" cap="none" dirty="0" smtClean="0"/>
              <a:t> </a:t>
            </a:r>
            <a:endParaRPr lang="en-US" sz="24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400" b="1" i="1" cap="none" dirty="0" smtClean="0"/>
              <a:t>Health Belief Model</a:t>
            </a:r>
            <a:endParaRPr lang="en-US" sz="2400" b="1" i="1" cap="none" dirty="0"/>
          </a:p>
        </p:txBody>
      </p:sp>
      <p:sp>
        <p:nvSpPr>
          <p:cNvPr id="7" name="Subtitle 2"/>
          <p:cNvSpPr>
            <a:spLocks noGrp="1"/>
          </p:cNvSpPr>
          <p:nvPr>
            <p:ph type="subTitle" idx="1"/>
          </p:nvPr>
        </p:nvSpPr>
        <p:spPr>
          <a:xfrm>
            <a:off x="533400" y="3733800"/>
            <a:ext cx="6777038" cy="457200"/>
          </a:xfrm>
        </p:spPr>
        <p:txBody>
          <a:bodyPr>
            <a:normAutofit/>
          </a:bodyPr>
          <a:lstStyle/>
          <a:p>
            <a:r>
              <a:rPr lang="en-US" dirty="0" smtClean="0"/>
              <a:t>Behavior Change, One Health Course</a:t>
            </a:r>
            <a:endParaRPr lang="en-US" dirty="0"/>
          </a:p>
        </p:txBody>
      </p:sp>
    </p:spTree>
    <p:extLst>
      <p:ext uri="{BB962C8B-B14F-4D97-AF65-F5344CB8AC3E}">
        <p14:creationId xmlns:p14="http://schemas.microsoft.com/office/powerpoint/2010/main" xmlns="" val="174257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Health Belief Model</a:t>
            </a:r>
            <a:endParaRPr lang="en-US" dirty="0"/>
          </a:p>
        </p:txBody>
      </p:sp>
      <p:sp>
        <p:nvSpPr>
          <p:cNvPr id="3" name="Content Placeholder 2"/>
          <p:cNvSpPr>
            <a:spLocks noGrp="1"/>
          </p:cNvSpPr>
          <p:nvPr>
            <p:ph idx="1"/>
          </p:nvPr>
        </p:nvSpPr>
        <p:spPr>
          <a:xfrm>
            <a:off x="457200" y="1676400"/>
            <a:ext cx="8229600" cy="4724400"/>
          </a:xfrm>
        </p:spPr>
        <p:txBody>
          <a:bodyPr/>
          <a:lstStyle/>
          <a:p>
            <a:r>
              <a:rPr lang="en-US" dirty="0" smtClean="0"/>
              <a:t>Developed by a group of social psychologists at U.S. Public Health Service in the 1950s. </a:t>
            </a:r>
          </a:p>
          <a:p>
            <a:endParaRPr lang="en-US" sz="500" dirty="0"/>
          </a:p>
          <a:p>
            <a:r>
              <a:rPr lang="en-US" dirty="0" smtClean="0"/>
              <a:t>Derived from psychological and behavioral theory.</a:t>
            </a:r>
          </a:p>
          <a:p>
            <a:endParaRPr lang="en-US" sz="500" dirty="0"/>
          </a:p>
          <a:p>
            <a:r>
              <a:rPr lang="en-US" dirty="0" smtClean="0"/>
              <a:t>Objective was to explain why people were not participating in a tuberculosis screening (disease detection).</a:t>
            </a:r>
          </a:p>
          <a:p>
            <a:endParaRPr lang="en-US" sz="500" dirty="0" smtClean="0"/>
          </a:p>
          <a:p>
            <a:r>
              <a:rPr lang="en-US" dirty="0" smtClean="0"/>
              <a:t>One of the first models developed to specifically address health-related behaviors. </a:t>
            </a:r>
          </a:p>
          <a:p>
            <a:endParaRPr lang="en-US" sz="500" dirty="0"/>
          </a:p>
          <a:p>
            <a:r>
              <a:rPr lang="en-US" dirty="0" smtClean="0"/>
              <a:t>The model has been modified to apply to a greater amount of situations. </a:t>
            </a:r>
            <a:endParaRPr lang="en-US" dirty="0"/>
          </a:p>
          <a:p>
            <a:endParaRPr lang="en-US" dirty="0"/>
          </a:p>
        </p:txBody>
      </p:sp>
    </p:spTree>
    <p:extLst>
      <p:ext uri="{BB962C8B-B14F-4D97-AF65-F5344CB8AC3E}">
        <p14:creationId xmlns:p14="http://schemas.microsoft.com/office/powerpoint/2010/main" xmlns="" val="495479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Health Belief Model</a:t>
            </a:r>
            <a:endParaRPr lang="en-US" b="1" dirty="0"/>
          </a:p>
        </p:txBody>
      </p:sp>
      <p:sp>
        <p:nvSpPr>
          <p:cNvPr id="3" name="Content Placeholder 2"/>
          <p:cNvSpPr>
            <a:spLocks noGrp="1"/>
          </p:cNvSpPr>
          <p:nvPr>
            <p:ph idx="1"/>
          </p:nvPr>
        </p:nvSpPr>
        <p:spPr/>
        <p:txBody>
          <a:bodyPr/>
          <a:lstStyle/>
          <a:p>
            <a:pPr marL="114300" indent="0">
              <a:buNone/>
            </a:pPr>
            <a:endParaRPr lang="en-US" dirty="0" smtClean="0"/>
          </a:p>
          <a:p>
            <a:pPr marL="114300" indent="0">
              <a:buNone/>
            </a:pPr>
            <a:endParaRPr lang="en-US" sz="500" dirty="0" smtClean="0"/>
          </a:p>
          <a:p>
            <a:pPr marL="114300" indent="0" algn="ctr">
              <a:buNone/>
            </a:pPr>
            <a:r>
              <a:rPr lang="en-US" sz="3000" dirty="0" smtClean="0"/>
              <a:t>Ultimately, an individual’s course of action depends on an individual’s perceptions of the benefits and barriers related to health behavior. </a:t>
            </a:r>
          </a:p>
        </p:txBody>
      </p:sp>
    </p:spTree>
    <p:extLst>
      <p:ext uri="{BB962C8B-B14F-4D97-AF65-F5344CB8AC3E}">
        <p14:creationId xmlns:p14="http://schemas.microsoft.com/office/powerpoint/2010/main" xmlns="" val="41803282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Health belief Model Constructs</a:t>
            </a:r>
            <a:endParaRPr lang="en-US" b="1" dirty="0"/>
          </a:p>
        </p:txBody>
      </p:sp>
      <p:sp>
        <p:nvSpPr>
          <p:cNvPr id="3" name="Content Placeholder 2"/>
          <p:cNvSpPr>
            <a:spLocks noGrp="1"/>
          </p:cNvSpPr>
          <p:nvPr>
            <p:ph idx="1"/>
          </p:nvPr>
        </p:nvSpPr>
        <p:spPr>
          <a:xfrm>
            <a:off x="304800" y="1676400"/>
            <a:ext cx="8686800" cy="4419600"/>
          </a:xfrm>
        </p:spPr>
        <p:txBody>
          <a:bodyPr>
            <a:normAutofit/>
          </a:bodyPr>
          <a:lstStyle/>
          <a:p>
            <a:pPr marL="0" indent="0">
              <a:spcAft>
                <a:spcPts val="1200"/>
              </a:spcAft>
              <a:buNone/>
            </a:pPr>
            <a:r>
              <a:rPr lang="en-US" b="1" dirty="0" smtClean="0"/>
              <a:t>For a patient to change behavior, patient must: </a:t>
            </a:r>
          </a:p>
          <a:p>
            <a:pPr lvl="0"/>
            <a:r>
              <a:rPr lang="en-US" dirty="0"/>
              <a:t>Know that they are susceptible to or have a particular health condition</a:t>
            </a:r>
          </a:p>
          <a:p>
            <a:pPr lvl="0"/>
            <a:r>
              <a:rPr lang="en-US" dirty="0"/>
              <a:t>Believe that having the condition is serious and harmful</a:t>
            </a:r>
          </a:p>
          <a:p>
            <a:pPr lvl="0"/>
            <a:r>
              <a:rPr lang="en-US" dirty="0"/>
              <a:t>Perceive that the benefits of changing their behaviors outweighs the challenges</a:t>
            </a:r>
          </a:p>
          <a:p>
            <a:pPr lvl="0"/>
            <a:r>
              <a:rPr lang="en-US" dirty="0"/>
              <a:t>Feel that there are treatment options</a:t>
            </a:r>
          </a:p>
          <a:p>
            <a:pPr lvl="0"/>
            <a:r>
              <a:rPr lang="en-US" dirty="0"/>
              <a:t>Feels a ‘call to action’ to spark the change</a:t>
            </a:r>
          </a:p>
          <a:p>
            <a:pPr lvl="0"/>
            <a:r>
              <a:rPr lang="en-US" dirty="0"/>
              <a:t>Perceives that s/he can successfully preform the behavior </a:t>
            </a:r>
          </a:p>
        </p:txBody>
      </p:sp>
    </p:spTree>
    <p:extLst>
      <p:ext uri="{BB962C8B-B14F-4D97-AF65-F5344CB8AC3E}">
        <p14:creationId xmlns:p14="http://schemas.microsoft.com/office/powerpoint/2010/main" xmlns="" val="2854668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Health belief model: </a:t>
            </a:r>
            <a:br>
              <a:rPr lang="en-US" b="1" dirty="0"/>
            </a:br>
            <a:r>
              <a:rPr lang="en-US" b="1" dirty="0" smtClean="0"/>
              <a:t>Six </a:t>
            </a:r>
            <a:r>
              <a:rPr lang="en-US" b="1" dirty="0"/>
              <a:t>Constructs</a:t>
            </a:r>
            <a:endParaRPr lang="en-US" dirty="0"/>
          </a:p>
        </p:txBody>
      </p:sp>
      <p:sp>
        <p:nvSpPr>
          <p:cNvPr id="3" name="Content Placeholder 2"/>
          <p:cNvSpPr>
            <a:spLocks noGrp="1"/>
          </p:cNvSpPr>
          <p:nvPr>
            <p:ph idx="1"/>
          </p:nvPr>
        </p:nvSpPr>
        <p:spPr/>
        <p:txBody>
          <a:bodyPr/>
          <a:lstStyle/>
          <a:p>
            <a:pPr marL="114300" indent="0" algn="ctr">
              <a:buNone/>
            </a:pPr>
            <a:r>
              <a:rPr lang="en-US" dirty="0"/>
              <a:t> </a:t>
            </a:r>
            <a:r>
              <a:rPr lang="en-US" dirty="0" smtClean="0"/>
              <a:t>Patients’ perception that </a:t>
            </a:r>
            <a:r>
              <a:rPr lang="en-US" dirty="0"/>
              <a:t>they are susceptible to or have a particular health condition. </a:t>
            </a:r>
          </a:p>
          <a:p>
            <a:pPr marL="114300" lvl="0" indent="0" algn="ctr">
              <a:buNone/>
            </a:pPr>
            <a:endParaRPr lang="en-US" sz="1000" b="1" dirty="0"/>
          </a:p>
          <a:p>
            <a:pPr marL="114300" lvl="0" indent="0" algn="ctr">
              <a:buNone/>
            </a:pPr>
            <a:r>
              <a:rPr lang="en-US" sz="3600" b="1" dirty="0" smtClean="0"/>
              <a:t>Perceived Susceptibility</a:t>
            </a:r>
          </a:p>
          <a:p>
            <a:pPr marL="114300" lvl="0" indent="0" algn="ctr">
              <a:buNone/>
            </a:pPr>
            <a:endParaRPr lang="en-US" sz="1200" dirty="0"/>
          </a:p>
          <a:p>
            <a:pPr marL="114300" lvl="0" indent="0">
              <a:buNone/>
            </a:pPr>
            <a:endParaRPr lang="en-US" dirty="0"/>
          </a:p>
          <a:p>
            <a:endParaRPr lang="en-US" dirty="0"/>
          </a:p>
        </p:txBody>
      </p:sp>
      <p:pic>
        <p:nvPicPr>
          <p:cNvPr id="7172" name="Picture 4" descr="https://encrypted-tbn1.gstatic.com/images?q=tbn:ANd9GcRhGUJrRzky8wZbAyE-O5G50eeuksBn3_HGnH77rb3vrEAWschWV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597812" y="3821723"/>
            <a:ext cx="1981200" cy="14668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7464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Health belief model: </a:t>
            </a:r>
            <a:br>
              <a:rPr lang="en-US" b="1" dirty="0"/>
            </a:br>
            <a:r>
              <a:rPr lang="en-US" b="1" dirty="0" smtClean="0"/>
              <a:t>Six </a:t>
            </a:r>
            <a:r>
              <a:rPr lang="en-US" b="1" dirty="0"/>
              <a:t>Constructs</a:t>
            </a:r>
            <a:endParaRPr lang="en-US" dirty="0"/>
          </a:p>
        </p:txBody>
      </p:sp>
      <p:sp>
        <p:nvSpPr>
          <p:cNvPr id="3" name="Content Placeholder 2"/>
          <p:cNvSpPr>
            <a:spLocks noGrp="1"/>
          </p:cNvSpPr>
          <p:nvPr>
            <p:ph idx="1"/>
          </p:nvPr>
        </p:nvSpPr>
        <p:spPr>
          <a:xfrm>
            <a:off x="457200" y="1752600"/>
            <a:ext cx="8229600" cy="2057400"/>
          </a:xfrm>
        </p:spPr>
        <p:txBody>
          <a:bodyPr/>
          <a:lstStyle/>
          <a:p>
            <a:pPr marL="0" indent="0" algn="ctr">
              <a:spcBef>
                <a:spcPts val="0"/>
              </a:spcBef>
              <a:buClrTx/>
              <a:buNone/>
              <a:defRPr/>
            </a:pPr>
            <a:r>
              <a:rPr lang="en-US" dirty="0" smtClean="0"/>
              <a:t>Patients’ belief that </a:t>
            </a:r>
            <a:r>
              <a:rPr lang="en-US" dirty="0"/>
              <a:t>having the condition is serious and harmful. </a:t>
            </a:r>
          </a:p>
          <a:p>
            <a:pPr marL="114300" lvl="0" indent="0" algn="ctr">
              <a:buNone/>
            </a:pPr>
            <a:endParaRPr lang="en-US" sz="1000" b="1" dirty="0"/>
          </a:p>
          <a:p>
            <a:pPr marL="114300" lvl="0" indent="0" algn="ctr">
              <a:buNone/>
            </a:pPr>
            <a:r>
              <a:rPr lang="en-US" sz="3600" b="1" dirty="0" smtClean="0"/>
              <a:t>Perceived Severity</a:t>
            </a:r>
          </a:p>
          <a:p>
            <a:pPr marL="114300" lvl="0" indent="0" algn="ctr">
              <a:buNone/>
            </a:pPr>
            <a:endParaRPr lang="en-US" sz="1200" dirty="0"/>
          </a:p>
          <a:p>
            <a:pPr marL="114300" lvl="0" indent="0">
              <a:buNone/>
            </a:pPr>
            <a:endParaRPr lang="en-US" dirty="0"/>
          </a:p>
          <a:p>
            <a:endParaRPr lang="en-US" dirty="0"/>
          </a:p>
        </p:txBody>
      </p:sp>
      <p:pic>
        <p:nvPicPr>
          <p:cNvPr id="9217" name="Picture 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352800" y="3886200"/>
            <a:ext cx="2638425" cy="1733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27428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Health belief model: </a:t>
            </a:r>
            <a:br>
              <a:rPr lang="en-US" b="1" dirty="0"/>
            </a:br>
            <a:r>
              <a:rPr lang="en-US" b="1" dirty="0" smtClean="0"/>
              <a:t>Six </a:t>
            </a:r>
            <a:r>
              <a:rPr lang="en-US" b="1" dirty="0"/>
              <a:t>Constructs</a:t>
            </a:r>
            <a:endParaRPr lang="en-US" dirty="0"/>
          </a:p>
        </p:txBody>
      </p:sp>
      <p:sp>
        <p:nvSpPr>
          <p:cNvPr id="3" name="Content Placeholder 2"/>
          <p:cNvSpPr>
            <a:spLocks noGrp="1"/>
          </p:cNvSpPr>
          <p:nvPr>
            <p:ph idx="1"/>
          </p:nvPr>
        </p:nvSpPr>
        <p:spPr>
          <a:xfrm>
            <a:off x="155575" y="1752600"/>
            <a:ext cx="8836025" cy="1828800"/>
          </a:xfrm>
        </p:spPr>
        <p:txBody>
          <a:bodyPr>
            <a:normAutofit fontScale="92500" lnSpcReduction="20000"/>
          </a:bodyPr>
          <a:lstStyle/>
          <a:p>
            <a:pPr marL="0" indent="0" algn="ctr">
              <a:spcBef>
                <a:spcPts val="0"/>
              </a:spcBef>
              <a:buClrTx/>
              <a:buNone/>
              <a:defRPr/>
            </a:pPr>
            <a:r>
              <a:rPr lang="en-US" sz="2700" dirty="0" smtClean="0"/>
              <a:t>Patients’ perception that actions will result in a benefit (a reduction in the threat of the illness or disease or the curing if the illness or disease). </a:t>
            </a:r>
          </a:p>
          <a:p>
            <a:pPr marL="0" indent="0" algn="ctr">
              <a:spcBef>
                <a:spcPts val="0"/>
              </a:spcBef>
              <a:buClrTx/>
              <a:buNone/>
              <a:defRPr/>
            </a:pPr>
            <a:endParaRPr lang="en-US" sz="1000" b="1" dirty="0"/>
          </a:p>
          <a:p>
            <a:pPr marL="114300" lvl="0" indent="0" algn="ctr">
              <a:buNone/>
            </a:pPr>
            <a:r>
              <a:rPr lang="en-US" sz="3900" b="1" dirty="0"/>
              <a:t>Perceived Benefit</a:t>
            </a:r>
          </a:p>
          <a:p>
            <a:pPr marL="114300" lvl="0" indent="0" algn="ctr">
              <a:buNone/>
            </a:pPr>
            <a:endParaRPr lang="en-US" sz="1200" dirty="0"/>
          </a:p>
          <a:p>
            <a:pPr marL="114300" lvl="0" indent="0">
              <a:buNone/>
            </a:pPr>
            <a:endParaRPr lang="en-US" dirty="0"/>
          </a:p>
        </p:txBody>
      </p:sp>
      <p:sp>
        <p:nvSpPr>
          <p:cNvPr id="4" name="AutoShape 2"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155575" y="-13033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307975" y="-11509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8197"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476625" y="3781425"/>
            <a:ext cx="2190750" cy="2085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3381765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Health belief model: </a:t>
            </a:r>
            <a:br>
              <a:rPr lang="en-US" b="1" dirty="0"/>
            </a:br>
            <a:r>
              <a:rPr lang="en-US" b="1" dirty="0" smtClean="0"/>
              <a:t>Six </a:t>
            </a:r>
            <a:r>
              <a:rPr lang="en-US" b="1" dirty="0"/>
              <a:t>Constructs</a:t>
            </a:r>
            <a:endParaRPr lang="en-US" dirty="0"/>
          </a:p>
        </p:txBody>
      </p:sp>
      <p:sp>
        <p:nvSpPr>
          <p:cNvPr id="3" name="Content Placeholder 2"/>
          <p:cNvSpPr>
            <a:spLocks noGrp="1"/>
          </p:cNvSpPr>
          <p:nvPr>
            <p:ph idx="1"/>
          </p:nvPr>
        </p:nvSpPr>
        <p:spPr>
          <a:xfrm>
            <a:off x="457200" y="1752600"/>
            <a:ext cx="8229600" cy="2362200"/>
          </a:xfrm>
        </p:spPr>
        <p:txBody>
          <a:bodyPr>
            <a:normAutofit/>
          </a:bodyPr>
          <a:lstStyle/>
          <a:p>
            <a:pPr marL="0" indent="0" algn="ctr">
              <a:spcBef>
                <a:spcPts val="0"/>
              </a:spcBef>
              <a:buClrTx/>
              <a:buNone/>
              <a:defRPr/>
            </a:pPr>
            <a:r>
              <a:rPr lang="en-US" dirty="0"/>
              <a:t> </a:t>
            </a:r>
            <a:r>
              <a:rPr lang="en-US" dirty="0" smtClean="0"/>
              <a:t>Patients’ perception that the benefits of changing their behavior will outweigh the challenges and obstacles of making the change.</a:t>
            </a:r>
          </a:p>
          <a:p>
            <a:pPr marL="0" indent="0" algn="ctr">
              <a:spcBef>
                <a:spcPts val="0"/>
              </a:spcBef>
              <a:buClrTx/>
              <a:buNone/>
              <a:defRPr/>
            </a:pPr>
            <a:endParaRPr lang="en-US" sz="1000" dirty="0" smtClean="0"/>
          </a:p>
          <a:p>
            <a:pPr marL="114300" lvl="0" indent="0" algn="ctr">
              <a:buNone/>
            </a:pPr>
            <a:r>
              <a:rPr lang="en-US" sz="3600" b="1" dirty="0" smtClean="0"/>
              <a:t>Perceived Barriers </a:t>
            </a:r>
          </a:p>
          <a:p>
            <a:pPr marL="114300" lvl="0" indent="0" algn="ctr">
              <a:buNone/>
            </a:pPr>
            <a:endParaRPr lang="en-US" sz="1200" dirty="0"/>
          </a:p>
          <a:p>
            <a:pPr marL="114300" lvl="0" indent="0">
              <a:buNone/>
            </a:pPr>
            <a:endParaRPr lang="en-US" dirty="0"/>
          </a:p>
        </p:txBody>
      </p:sp>
      <p:sp>
        <p:nvSpPr>
          <p:cNvPr id="4" name="AutoShape 2"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155575" y="-13033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307975" y="-11509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0" name="Picture 2" descr="https://encrypted-tbn2.gstatic.com/images?q=tbn:ANd9GcRkUlVv31UxKZXIQc1ytB3p07Mh_olBqLc8e-SNJoait1xAvkyx"/>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1489" y="4114800"/>
            <a:ext cx="3133725" cy="14573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9203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Health belief model: </a:t>
            </a:r>
            <a:br>
              <a:rPr lang="en-US" b="1" dirty="0"/>
            </a:br>
            <a:r>
              <a:rPr lang="en-US" b="1" dirty="0" smtClean="0"/>
              <a:t>Six </a:t>
            </a:r>
            <a:r>
              <a:rPr lang="en-US" b="1" dirty="0"/>
              <a:t>Constructs</a:t>
            </a:r>
            <a:endParaRPr lang="en-US" dirty="0"/>
          </a:p>
        </p:txBody>
      </p:sp>
      <p:sp>
        <p:nvSpPr>
          <p:cNvPr id="3" name="Content Placeholder 2"/>
          <p:cNvSpPr>
            <a:spLocks noGrp="1"/>
          </p:cNvSpPr>
          <p:nvPr>
            <p:ph idx="1"/>
          </p:nvPr>
        </p:nvSpPr>
        <p:spPr>
          <a:xfrm>
            <a:off x="457200" y="1752600"/>
            <a:ext cx="8229600" cy="1828800"/>
          </a:xfrm>
        </p:spPr>
        <p:txBody>
          <a:bodyPr>
            <a:normAutofit lnSpcReduction="10000"/>
          </a:bodyPr>
          <a:lstStyle/>
          <a:p>
            <a:pPr marL="0" lvl="0" indent="0" algn="ctr">
              <a:spcBef>
                <a:spcPts val="0"/>
              </a:spcBef>
              <a:buClrTx/>
              <a:buNone/>
              <a:defRPr/>
            </a:pPr>
            <a:r>
              <a:rPr lang="en-US" dirty="0" smtClean="0"/>
              <a:t>Patient feels </a:t>
            </a:r>
            <a:r>
              <a:rPr lang="en-US" dirty="0"/>
              <a:t>a ‘call to action’ to spark the </a:t>
            </a:r>
            <a:r>
              <a:rPr lang="en-US" dirty="0" smtClean="0"/>
              <a:t>change process. </a:t>
            </a:r>
            <a:endParaRPr lang="en-US" dirty="0"/>
          </a:p>
          <a:p>
            <a:pPr marL="0" indent="0" algn="ctr">
              <a:spcBef>
                <a:spcPts val="0"/>
              </a:spcBef>
              <a:buClrTx/>
              <a:buNone/>
              <a:defRPr/>
            </a:pPr>
            <a:endParaRPr lang="en-US" dirty="0" smtClean="0"/>
          </a:p>
          <a:p>
            <a:pPr marL="114300" lvl="0" indent="0" algn="ctr">
              <a:buNone/>
            </a:pPr>
            <a:r>
              <a:rPr lang="en-US" sz="3600" b="1" dirty="0" smtClean="0"/>
              <a:t>Cue to Action</a:t>
            </a:r>
          </a:p>
          <a:p>
            <a:pPr marL="114300" lvl="0" indent="0" algn="ctr">
              <a:buNone/>
            </a:pPr>
            <a:endParaRPr lang="en-US" sz="1200" dirty="0"/>
          </a:p>
          <a:p>
            <a:pPr marL="114300" lvl="0" indent="0">
              <a:buNone/>
            </a:pPr>
            <a:endParaRPr lang="en-US" dirty="0"/>
          </a:p>
        </p:txBody>
      </p:sp>
      <p:sp>
        <p:nvSpPr>
          <p:cNvPr id="4" name="AutoShape 2"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155575" y="-13033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307975" y="-11509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482" name="AutoShape 2" descr="data:image/jpeg;base64,/9j/4AAQSkZJRgABAQAAAQABAAD/2wCEAAkGBxQSEhUUERQWFBUXFxoZGBgYFRwaIBgYGRkYGB0YGRccIiggIB0lHBgYITEjJSkrLi4uFx8zODMsNygtLisBCgoKDg0OGxAQGi8kICYsKy0sLTQsLCwsLDAwLSwsLCwsNCwsLCwsLCwsLCwsLCwtLywsLCwsLCwsLCwsLCwsLP/AABEIALcBEwMBEQACEQEDEQH/xAAcAAEAAgIDAQAAAAAAAAAAAAAABgcFCAEDBAL/xABOEAABAwICBgMKCQkHBAMAAAABAAIDBBEFEgYHITFBURNhkRQVIjJScXKBobEXM0JUc5KTstIWIzRDU2KUwdEkNVVjgqLCJaOz8ESD4v/EABsBAQACAwEBAAAAAAAAAAAAAAABBAIDBgUH/8QAPhEAAgECAgYGCAUDAwUAAAAAAAECAxEEBRITITFBUQYyYXGxwRQiM3KBkaHRFTRT4fAjQlIWYtIlNYKisv/aAAwDAQACEQMRAD8AvFAEAQBAEAQBAEAQBAEAQBAEAQBAEAQBAEAQBAEAQBAEAQBAEAQBAEAQBAEAQBAEAQBAEAQBAEAQBAEAQBAEAQBAEAQBAEAQBAEAQHkqMThZsfKxp5Fwv2b0B0jGWH4tssnoxPt9ZwDfagMfjukT6WCSd9OQyMXOeRgJ22AAbm23KAh1FrohLgJqaRjfKa4Pt5xsPYgLIw3EI6iJssLg+N4u0jigPUgCAIAgCAIAgCAIAgCAIAgCAIAgCAIAgCAIAgCAIDoqK2NnjyMb6TgPegPJ37iPiF8noRvcPrAW9qAjmlWsSKhc1klPMXvbmaPAHg3tc+EbbepAQ2t10TH4mmjZ1veXewZfegI/W6z8Rk2dM2Mf5cYHtdcoSZnVc6oxCsc6qmlmiiYS5r3ksc53gtBZe3M7uCEF0U9JHHsjY1notA9yA7kBVuvbFssMNMDtkcZHejHa230nDsQFMISWlqU0mySOopD4L7uivwf8pvr3+ooQXOgCAIAgCAIAgCAIAgCAIAgCAIAgCAIDrmnawXe5rR1kD3oDwT6QU7QXdIHBoJJYHPsBvJyAoCJVut6gZ8X0sp/djyjtfZAR+t10u/U0gHXJL/xaP5oCP12tjEH3yuiiH7kdz2uJQkuDAsHLqeI1b5JZSwGTNI62Yi5GQENsL23cEIMtT4bDH4kUbTzDAD22QHqQGtmsjFu6cRncDdrD0TNvBmw/7s3YhJGUAQF8alcJ6KhMrh4U7y7d8hvgt9XjH/UhBYKA4JQGu2srEHVmJS9EHSNitE3IC7xPGsBf5RPYEJMfQ6FV83iUktjxc3IP99kBJMI1VYiHtkzRQOaQ5pLy4gjaDZo/mgLxpg7K3pLF9hmI3E8SOpCDtQBAEAQBAEAQBAEAQBAfL3gC5IA6zZAYmv0poofjaqFp5dI0nsBugI9Xa1sOj8V75T+5G73usEBH67XS0fEUjndckgb7Gh3vQHu0F0xrMUnkaejgijZcljczszjZozPuNwcd3AICdd6AfjJJn+eVzR2MyhAdkOEQNNxEy/MtBP1jtQEU1v4p0GHPY02dM4RD0Ttf/tB7QgNfkJCAzug2Fd1V9PFwzh7vQjIcfUbAf6kBs4hAQGJ0qxQUtJPOfkRkjrcdjR63EIDV1l3HZd7jvttJPE7EJMtQ6LVs3xVLOesxlo+s6wQEgo9VOIyeM2OIHi+QEj1NuhBc+F4dPFDHCwwxMjY1gAY6TY0W33aPYgPT3tefHqJT1NysH+0X9qA5GCQ/KYZPpHOk++SgPZBTsYLMa1o5NaB7kB2oAgCAIAgCAIAgCA6KyrjiaXyvbGwb3OcGgesoCK12s7Do90/SH/LY53ttb2oCPV2ueEfEU0sh4ZnNZc8NgzFATulFVKxrnPjhLmglrYy4tuL2zOIFx6KA7u9ZPxk8z/M8M/8AGGoDlmCwDaY2uPN93ntfcoDXjWDiQqMQnc22RrujYAALNj8HZbm7MfWhJHUAQF9al8J6Gg6Ujwp3l/8ApFmt9gv60IJ+gCAo3XhivSVccAOyFlz6cm37ob2lCSt78EBkaLAqqb4qmmffiInW+tayAs/VZotVUckk89M7M5gawF7BYE3cTtuOA3IQWTeqdwhj9bpPZZiA47glPj1DvNGxjB7Q4+1AfE2j8EgtM10w5Svc8fUJy+xAeylw+KIWiiYwfusDfcEB6UAQBAEAQBAEAQBAEAQBAEAQBAU3r2ppukgeSTBlLQODZLkkkcyLbepAVUhJn9AsK7qr6eMi7Q/O70Y/CPuCA2aQgIDEaW4r3LRzzcWRuy+kRZvtIQGrt+e9CTguA3oD2UOFzTkCKKR9za7WOIF+NwCgNlMOqOiiZFDBM5rGtaCWhmwC1/DIPsQg9PS1Lt0cTB+9I5x+q1oH+5AcdyTu8aoy/RxNHtfmQGJdq/oXSummiM0jzdzpHudc+jfKB1AWQGZosFp4fioIo/RjaPbZAe9AEAQBAEAQBAEAQBAEAQBAEAQBAEAQBAEAQGI0qwNlbSyQP+ULtPkvG1p7UBrHXUzoZHxyDK9ji1w6wbISWTqRZEx09RI9oNmxMF7k/KcQ0bbeKL+dCC2O+4PxcUz/ADR5R2yZQgOTU1DvFhY36SXb2Ma73oDFaR6MyV8XQ1MwZHmDiIWWJLdwLnk7PUgMdRaqsOj8aN8p/fld7m2CAkNBozSQ/FU0LOsRi/adqAyrWgbtiA5QBAEAQBAEAQBAEAQBAEAQBAEAQBAEAQBAEAQBAEAQBAEBS+tXHhT1jo6eCFspa1z53RNe8k7g3MCBYDfZAQj8ra7hVTDqa7KOxoAQk7qLSPEZpGRRVNQ97yGtaJDtJQF56N6MvigaKuonnmO17unkAB8loaRsHM7ShBlO8kflTfxEv4kA7yR+VN/ES/iQFaay9KmUxNNRyS9P+sk6eQiLjlALrF52eYICvfyurvnc/wBoUJH5XV3zuf7QoD34FiuJ1kzYIKqcvd/mGzWje5x4AIC9MM0cEcTGyzTzPA8KQzyDMeJs1wAHUhB6u8kflTfxEv4kA7yx+VN/ES/iQFQ6wtMw2XoMPllaGG0k3TyOzOGzIy7iLDiePBARD8rq753P9oUJH5XV3zuf7QoDOaIT4niE4iiq52tG2STObMb/ADceAQF3Q4DG1oBfO4gWzGokues2da6EH33kj8qb+Il/EgPmXCYmguc+UAC5JqJQABxJzICktMNOnvmy0Es0cLLgP6Z5Mp8rwibN5D1oDA/ldXfO5/tChI/K6u+dz/aFASzV/DiOIy3dWVDKdhHSP6Q+Ed/Rs6zxPAHmhBcIwSPypv4iX8SAd5I/Km/iJfxIDE6TTUtDA6aZ81hsa0VEt3u4NaM28+xAUqdPq8SukjqHsBdcR3ztaODfDuT57oSXNq40pfiFMZJWhsjHZHZdztgIcBw2HchBLEAQBAEAQBAa+64/7zf9HH7igIZTwOkc1kbS97iGtaBckncAhJf+rjQZtBH0ktnVLwMx3iMb8jP5njbkhBNkAQFd6z9PhSNNNSuBqHDwnb+haRv9M32Dhv5ICi3G5JO0k3JPEnaSShJwgPXhWGy1MrYYGl8jzYD3kngBxKA2K0I0Sjw6HI3w5X2MsnFx5Dk0cB/VCCSIAgKi1qawPGo6N3Ns0g4cDGw8+Z9Q6gKjAQkIDLaM6PzV07YYR1ved0beLnfyHEoDY7RnAIqGBsMA2Da5x3vcd7nHn7kIMqgOHOttOwICi9Z+n3dZNNSu/s4PhuH64jgP8se23JCSu0AQEl0G0QkxGbKLthYR0snIeS3m4+zeUBsTheHR08TIYWhkbBZoHvJ4k7yeKEHrQGOx7GYqOB887rMaPW48GtHElAa5aXaTS4hOZZdjRcRx8GN5ec8ShJhEBduoj9En+m/4hCCzEAQBAEAQBAQPSvVpHXVLqh9RIwkAZWtaQA3rKA+tF9XDKCQyxTZ5CLB0kQOQcctiLX4lASrueo/bM+x//aA89dM+FuaaqhjbzdHb3vUNpbzbSo1KstGnFt9hjZ8caYQ/u6NjH5mtkEB2FuwkEm2y+87POsdZG17lj8OxOm6eh6ys2tl9pBo9XNFPLlbiT5ZZA5+wMcXbdriRx28VKnF7EzGpgsRTg5zg0k7bdh01WrnD43lkmJZXtNi05AQesKHUitjZNPAYqpFShTbT42PqHVvh72ve3Ei5rAC8gMs0E2FzwuU1keZEsDiYyUZU2m92zeSLQrCaOjcWUlbDJLIbZnNDnkb8os4bNl7WRVIvcyamX4qnFynTaS42JJBiwfJ0TK2B0lyMgj23bckWz8LHsU6cb2uYzwWIhT1koNR522bdx5vyli/xCm+oPxqNbDmbfwvGfpS+R14vXtkYYTiUUJkaLOYwB+V4BBaS47wd9uKOpFO1zXHAYmSbVN2V77OW/wCRGfgVh+dy/UasyoddTqep42F8lZI1rRcuLWAAdZUNpbWZ04SqSUYK7fAxX5BYZ/ig/wC2sdZDmXPwzGfpS+RONEcMgpKZ3clVCYmkmSUsBJIF7vcHAbARs4BSpRavc0TwleE1TlBqT3K21nr/ACli/wAQpvqD8ajWw5m/8Lxn6UvkZGlqHyx9JHVQvj2+E2K42b9ufgslJNXRVqUKlOernFp8iPY3PFXR9z99I2CQgERNaHPvsyXLjsPIb1iqkHuZYlluLinKVOVl2EU+DOg6Xoe+J6XNlyWZmzcrc1OnG9rmHoWI1et0Ho2ve2yx0yavsNaS12KWIJBB6PYRsIKjWQ5myOW4uSTVOVu4+p9XWHMDc+J5c7czb9HtaSRmHVcHsTWQ5mMcvxUr6NNuzs9m58iycFwQ0kDYoJY2RNF79Fv4lznZ9pO8lZlSzvbidcWNtc5zWVsL3MY57g2Ius1u8ktcR6t6x048y3LAYmMVKUGk2kr7Nr3bzuw3Eu6PiKyCTqbHtHnGe6KSe4118JXoe1g18DC6VaAOxB7X1FZIAwWaxkbQ1t97rEk5jzJWRXMH8CsPzqX6jEA+BWH51L9RiAmOhOijcNifGyR0ge/NdwAtsAts8yAkaAIAgCAIAgCAIDrnlDGucdzQSfMBdDKEXKSiuJrvpDjclZM6WUnaTlbfYxvBoH/t1Sb0trPp2CwdPC0lTgu983zL3wMsbSU7XZQDDHsNgD4AvsVuPVR86xSnLE1Gr9Z+JgKDRiOHEhU07o2xOY4FgcNjzs8Bo4Hf1bVrULTutx6VbMZ1cBqKqbkmtvZ29pFtcw/tMP0R+8VjW3nsdGH/AEJ+95HOqSqjiFY+ZwbG1sZcXbgLvHvUUmk22R0jpzqOjCmrtuVvoZ3R2ggr52V8DBT9DM9haBslAaCHEC2V3h7d6zjFSakth5+Nr1sFSeDqvT0op3/x27Vxuthl9FdFu5ZaiaTI6SWRxa4fJjJvbbuJJN7cgsoQs22UswzL0mnTpQuoxSuub/m4ocKpHqo+iFzVei3dlHQPjytljjgOY8WZG3bceoj181alDSSOFp5l6LisRGV3GTns7buz+5OltOeOCEBrRiA/Oyem77xVI+r0fZx7l4F/aGNHcFNs3ws9ytw6qPm+Zt+mVPefiVppvgLZH1E9KzL0MhZOwDZuDhK0ciD4Q4Hbuuq8ldto6vKsbKEadGtK+krxf00X5dmwxegulTqGbwrmB+yRvL99o5j2j1JCeiy3m2WRxlL1eutz8n2eBY+jtJCcTqpY2NLXRQvjcBsIeDmc3zlu0jiCtkV/UfwOXxtWqsBSpzbupSTXduT7rnrwXRboq2pqpMrjI781xLAd527idg2cutZRhaTbNGKzLWYSnh4XVl63by+BSmOfpM/0sn3yqx3uE9hD3V4FoM0ZFdhFM1uUStY0se7gMxzNJG2xHtAW7Q0oKxyTzF4PMqrlfRbd14MwOtTG5DK2ka4iONjc4Hy3kX28wBaw536ljVd3Y9Ho/g4at4lr1m3bsX7md1MNHc8549KNv+gLKjxPO6Tv+vBf7fNldY9M6KvqHRksc2olLS3Za0jt1lp4vvfidRhIRqYOnGaunCN79yLu0Oxc1dJFM7xyCHek0lpPrtf1q1CWlG5wGZ4VYXEypR3cO57TNLMoBAEAQBAEAQBAEAQBAfE0Yc0tO5wIPmIshlGTi1JcDXvSfR6WilcyRpyXOR9tj28NvO28cFTlHR2M+mYDH08XTU4PbxXFP7cmWHpjHC/BopLRue2KEMfsJG1gcGnfzuOorbJRcE2cxlkqsM0lDak3K64cbX8iKarKHpK5rnR52Ma43Lbhrh4pvuBvuWumlpLYex0graGEcVKzbXHa1x+HMyGuSVpqYgCCWxWIB3HMd/JZ1esVujMWqE21vfkdup/J/a+ly5MsebPbLa7999llFK13cw6S6f8AR0L3vK1t/AzGD43TUlRHRUJErZpnOkde4ZmAAYwjYbZRz/pkpJNRiUcTg8RiqEsVilouMUkuLtxfLeT6omaxpc9wa0by4gAeclb2c5CMpStFXZrGFQj1UfWTYvRSQOoqbKQfzEY2G+0MaCPOCr0dx8wzGLWLq3X90vFmVUlM+ZJA0EuIAG8k2A85QmMXJ2S2mtNc4GWQjaC91j6yqR9Woq1OKfJeBfehk7e4Kc5m2bE0ONxsIAuCeFlag/VR85zSEvTaitvk7fMxGheJwy1Ne1r2uzzZmi48NuXKS0cRce0c1hTa0pd5dzTD1qeHoOUWrRs+x3vt5MhWsXQ7uV/TwD8w87QP1bjw9E8OW7lfCcNHduPeyTNvSY6qq/XX/svvz+ZndTVa9wnicbtYGll97cxdcA8ri9uZPNZUXtaPO6T0YRcKi3u9+21rfEsqR4aCXEADeSbAecrecqk27I1uxl4NRMQQQZXkEbQQXHaCqR9TwqaoQT/xXgXloBIDh9PlINmWNjexudh61ap9VHz7OItY2pdcSE619GpOl7qiaXsc0CSwuWubszEciLbeFutaqsWnc9/o9mFPV+jzdmns7ezvMjqZmb0E7cwuJA4i+22UC9uWw7epTR4lXpPCWug7bLW+pX+L0r6ivqGwNMpfUS5cu24MjrG+623fuWlbW7c34nS4apChg6cqr0UoRvfuX17C79E8I7kpIoSbuaCXH95xLjbqBNvUrcI6KsfP8xxXpWJlVW57u5bEZdZFIIAgCAIAgCAIAgCAw2luPCipzMWhxuGtbe2Ynr6hc+pYTloq5ey7BPGV1STst7fIgfwtv+at+1P4Vp10uX1/Y6P/AEtD9V/L9zK6Nadsr5u56iBjQ8HLd2cOcPkkOHK/Yso1NJ2kiljslngqWvpVG2t/Bpc9jJa7R6lLWsNPEWNJLWlgsC7eQN22wW3QjyPGWOxKk5Ko7ve7u+w9FRNFTROecscbBc2FgB1AKW1FGqEauIqKKvKTKyxXT6jc9zmYfHKSdr5GsBd1nwXE+squ6i4ROsw+R4uMUpYhxXJN7PqjopdOmEObHhcJa6we1gFnAG4DgI7Gx5rHWv8AxX8+BsqZLNNSnipXW5vh3esewaaU0TOkGGthmaRkvG0Am+20gYCDa53cFlrVwjtNH4RiaktD0lyg9+13+V2n8zPaI6UjFDLFNTsDGtabE5w654tcLbLLOE3PY0edmWWvLVGpTqO7v2W+TIviel8EU0kQwyldke5oOVu2xtuyLW6m3qr+fA9ehlVerSjU9JmrpPe/+R3RayH07Q1tAyFtzYAlgvx2ZALoq0uEf58jXLo/GvK7xDk/m/E+vhbf81b9qfwqddLl9f2H+lofqv5fuc1WsuRzCJaFpjcLHO4lpB53ZYprpPh/PkRT6PU4z9Sv6y5Wv4mU0IxCmrzKHUFNH0YadkbHXvf90cllTelvSKea0MRglC1ebvfi15mEfrAELXRd7omMcTdnitfwJLcljuCwVV/4r+fA9BZG6rVT0htrjva+OlsPNT6wYmODo8Op2OG5zbAjhsIZcJrGv7V/PgbZ5FVnFxliZNcne3/0T7RTG3YhFL3RTiMAhpY67g4EX2hwGxbac3NO6ObzHBrA1I6qpd77rZb5Mj+IaeUdHI9lJTNc4HK5zGtiaS2+y4BJsb8Fi6iXVR6dHJMXi4KVeq0t6TvJ+Owx79aD5QWGiZIHDawvLrjrbk2rF1pcl8/2LK6NxpNT1zTXG1vM8M2mcTPHwmnbfddgHvjWOs/2r+fAsRyirLq4uT+L/wCRlcC1lU0fgmkFO0m5MWUi+65aGt/ms41bb0U8X0exE/WVXTa/yv43ZOsWxfo6R1RC0TDIHNAPjg2tuB4FbZTtHSRzuHwrniVQqPR22fYVk/T5jXvJw6Fr3NLH7cpc129rvA2g9ar6x79Ffz4HWrI5yiksRJpO64pNbmtpJNBNMaWVxhEMdI8nwQ2wa/qvYeF1HettOotzVjys3ynE01rdN1FxvvX1ewmeK1Zihlka3OWMc4N8otBNvWtsnZXPCw9NVasabdk2lflcrmbWnMwgPow0nbZz3DZz2tVfXy5fX9jqI9GqU1eNa/wX3JdoZpHJWtkdJD0OQgAXJvcXvtAWynNyvdHi5ngIYSUVCelf+c2SNbTywgCAIAgCAIAgKh1wYtnnZTtPgxtzO9N39G/eKrVZXdjtejWF0KMqz3y2LuX7+BjvyY/6R3Tl8PpM+7b0Xidl/CWOj6mkWvxH/qeov6trfHf+xFKSodG9r2GzmODgesG4WJ7NSnGpBwluasbE6P4q2qp45m/LbtHJw2OHqN1bjLSVz5hjMNLDV5UpcPDgY3WH/d1R6I+8FjV6jLeS/nqff5MoNVj6OXNqgH9id9K73NW+juOE6Sfm17q8yRaV4MaymfAHBhcW+ERe1nA7vUtk46SseZl+LWFrqq1e19nwsYbQfQ11A+RzpRJnaBYNLbWJPM81hCm4u5ezXNo46MYqFrN8bmIqtWj31Lp+6Gi8vSZejPlZrXusHRd95dp9IYQw6o6t9W179luR866fiqf03e4Ka3Anov7Sp3LxKpWk7IvWvwQ1uGxQh4YSyI5iL+KAd1wrDjpQS7j53RxiwmPnVavtls7z40H0Pdh7pS6USdIGjY0tta/WeaQg4mebZrHHKKUbWvxuRPXT8dT+g/7wWut1kez0X9lU714Fdx7x51rZ08txs0zcPMrp8me81sxL46T6R33iqR9Voeyj3LwJlqd/TJPoXffYtlLrHhdJvysfeXgyQa5/0eD6U/dKzrcDzejHt5+75lSLQdobC6F/oFL9Cz3KzS6i7j5nmn5yr7zKe0/YXYjOACSXCwAv8kcFon1mdvk7SwNNvl5kcBssT1d5ZmgusK2WCtds3MmPuk/F281thUtsZyWbZDe9bDLvj9vt8jHa2zesjI3dG33lY1esWujithZd78C36bxG+iPcrKOJn1mdikxCAIAgCAIAgOitqWxRvkebNY0uJ6gLqG7K5nTpupNQjvbsa54hVuqJ3yEEukeXWG/adwHm2epU732n1GjSjQoxgt0VYsF2m7TTdzdwy5Oj6Pfwy5b2yrZrfV0bHMrJpKvr9fG97/XvKze2xIIII4Hf61rOsTurliaosdySOpXnwZPCjvweN49Y+6ttKVnY5jpJgtOCxEVtWx937E31h/3dUeiPvNWyr1GeBkv56n3+TKDVY+jlzaoP0J30rvc1b6O44TpJ+bXurzJXjOKx0sTppb5G2vYXO0gDZ5ytkpKKuzx8Lhp4mqqVPezwaPaV09a5zYC4lgBOZtth2KI1FLcWMbllfCJSq229pnVmeeVtrp+Kp/Td7gtFbgdT0X9pU7l4lUrSdkbH6P8A6NB9Ez7oVuHVR8txn5ifvPxMgsisVNrp+Op/Qd94KtW6yOz6L+yqd68Cu494861nTy3GzTNw8yunyZ7zWvEvjpPpHfeKpH1Wh7KPcvAmepz9Mk+hd99i2Uut8Dwuk35WPvLwZINc/wCjwfSn7pWdbgeZ0Y9vP3fMqRaDtTYXQv8AQKX6FnuVml1F3HzPNPzlX3mVliv9+/8A3s9zVofX+J1eH/7P/wCL8yRad6ACXNPRtAk2l8Y3P5lvJ3Vx8+/ZUp8UeZlGeOnajiH6vB8u/s8CpntIJBBBBsQdhBHAhaTs001dHc6pe/IHuLgyzW3N7Nvew6kZgqcIaTirX2s2UpvEb6I9yuI+VT6zOxSYhAEAQBAEAQFa6Vx4vOZoWRA07nENIMYJZe42l11XkqjuuB1WXSyqioVZS9dLbv3/ACI3hGi2J00rZoqfw23tmdGRtFt2ZY6E1tSPVxOZZbiKbpzqbH2SXkXFUOl6BxYPzvRmw2ePl3ct6su9jhoKnrkpdW/0v9im8U0SxKoldLJTeG83dldGBe1r2zKtoTe1o7rD5pl1CmqcKmxdkvsdVJoXiUT2yMgcHMcHA5494N/KTQlyM6mb5fUg4SqbGrPY/sWfS0FRWUD4q783K/MDYDZY3abAkcAtqTlG0jkalehhcYqmF2xVufx3lb1urWuYTkayUcC14F/U6y1auR1VLpDg5r1m496+1z34Hh2NUjSyCIhhN8pMThc8bk34c1KU1uK2Lr5PipaVWW3n6y8j24jhmNVjDFP0bIza4JjANjcXLbu3o1Uexlehicnwk9ZTu5Ljt87IkegWh7qAPdJIHySAAhvitA27CdpNzv2LZTho7WeXm+bLGuMYRtFc97Jetp4pVOmmE4pWSFphzRMe4xkFgOU7Bfwr7lXkpt7TscrxWW4WCkp2k0tLe/IjX5BYh83P14/xLHVy5Hq/jeB/U+j+xaGgndwa5lcwMaxrGxWy7hcG5aTwDVtp6W5nI5t6E5KWGldtty3+a7yVOW08cp3SPA8VrXtdNBfJcNsY27Cb+UqrjOW1o7jA4zK8JFqnU37+s/IxA0DxD5ufrx/iTVy5F553gP1Po/sWzofLWuY/u9gY4OAYBl8W23xSeK3U9LbpHF5nHBxnH0V3Vtu/f8SAY/q1qRK98BZKxzi4AuyuFzexB2eu61OlJbjpMH0hw+rjGreLStuuvueXBNHMVo5OkghyuILTd0TgQbG213MBFGa2pG7FZhleKp6FWd1v3SXkerSDDMYrA1s8N2tNwGmIbd1/Gvu60am95qweJynCNulPa/efkeKg1aVryM4ZEOJc8HZ1Bt7qFTkzfW6RYOC9VuT7F97Fpz0ktNQ9FSeHLHG1sd7eERYbb2G663WcYWicfCrTxGL1mI2Rk232FYTaO4q+p7qNP+dzB180dri1tmbqWnQne510cflkcP6Oqnq2tul9i0tF5Kl0ANa0NmzOuBbdfZ4pI3LfDSt6xx+Pjh41msM7x2c/jvMDpzoOyrBlhsyoA8wktwdyPI9qxqU77UellOcywrVOpth9V3dnZ8iuhoHiA/8Ajn68f4lq1cuR1DzvAfqfR/YtfQyStLH93sDCCAy2XxbbfFJW6npf3HGZnHBqcfRXdbb7/Mka2HmBAEAQBAEAQHyXgbyO1AcdIOY7UA6Qcx2oAZW+UO1AcdM3yh2hAOmb5Q7QgORM3yh2hAOkHMdqAdIOY7UA6Qcx2oB0zfKHaEBx0zfKHaEA6ZvlDtCA5ErfKHagHSDmO1AOkHMdqAdIOY7UBx0zfKHaEA6ZvlDtCAdM3yh2hAciVvMdqAdIOY7UA6Qcx2oB0o5jtQHHTN8odoQDpm+UO0IB0zfKHaEBz0reY7UB9NcDuN0BygCAIAgCAIDX/XSP+pn6GP8A5ICC5QhJ7sFweSrmbDAzM9x9TRxc48GhAbD6K6FU1FAIwxkjztfI9gJc71jYBwCEGY70wfsYvs2/0QHxNh1Mxpc6KFrWgkksaAANpJNkBQusPSplZJ0dNGyOnYdhDA0yOHyjsvl5D1nqEkPyhAMoQEu1e6EOxGXM8FtMw/nHcXHf0bOvdc8AeaAvynwOmY1rGQRBrQAB0bdgHqQg++9MH7GL7Nv9EB5cThpKeJ8s0cLGMF3Ext9mzf1IDXvTPSLu6fM2NsULbiNjWhuzyn23uPs3c7iTAZQgGUICwtWOr/utwqaltqZp8Fp/XOB/8YN78z1XuBdYwiD9hF9m3+iEDvTB+xi+zb/RAYvSSooqGB008UQA2NaI23e7g1otvKA140hxd1XM6V7WsvsaxgAaxvBot7TxQkxuUIBlCAtrVbq8By1lawEHbDE4f9x4PsHrPBCC0+9MH7GL7Nv9EA70wfsYvs2/0QEd02xajw6HO6CJ0jriKPI3wjzOzY0cSgNfMQq3TyOlksXPNzYAAdTWjYAN1kJLh1DD+z1H0o+6EILRQBAEAQBAEBQeuqJwxHMQQHQsyngbZr28yAhmGYdJUSshgaXyPNgB7STwA3koSbE6C6IR4dDlFnzPAMslvGPkt5NHAetCCTID5e8AEkgAC5J4AcSgKJ1naemscaamNqZp8Jw/XEf8Ae2191kJK+QBASbQXQ+TEZrC7IGfGycv3G83H2DbyuBsThuHx08TYoWhjGCzQP8A3f1oQepAdFZVsiY6SVwYxgJc4nYAEBr1rB01fiMuVl2UzCejZuzf5jxz5Dh50JIkgCAnOrbQV1c/ppwW0zD9q4HxB+7zPqQF+wxNY0NaA1oFgALAAcAEIPtAeDHMYipIXTTuysb2k8GtHEnkgNcdMNKJcQn6WTwWDZHHfYxv83HiUJMGgCAtDVZoB0xbWVbfzYIMUZHxh4PcPJHAcd+7eILpQBAYPS7SaLD4DLKbuOyNg3yO4AdXM8AgNcsexmWsmdPO67nbgNzW8GtHABCTHoC69REZFNO4ggGUWNths0A2Qgs5AEAQBAEAQHhxbB4KpmSoiZK3gHC9jzB3g+ZAYfC9BaWme59MJIXOFiWvvs5AuvYeZAZPvQfnFR9cfhQDvQfnFR9dv4UB5sR0ZZPG6KWaocxws5vS2uORLQDbqQGA+CXDvJl+2cgHwS4d5Mv2zkA+CXDvJl+2cgM9hmi0dPGIoJZo427mteOO8kltyesoD1d6D84qPrj8KAd6D84qPrt/CgPBjGiEVWzo6iWokZcHL0tgSN18oF7daAw3wS4d5Mv2zkA+CXDvJl+2cgHwS4d5Mv2zkBI6XAGxsayOaZjGgBrQ5oAA4AZUB296D84qPrt/CgHeg/OKj67fwoDF43oPT1mXumSeUMvlBmIAJ42aAL9aAxfwS4d5Mv2zkA+CXDvJl+2cgOW6p8OBByy7DfbK47uo7CgJMMHtsFROB6bfwoDnvQfnFR9dv4UA70H5xUfXb+FAYXGNX1LVvElS6eVwGUEzHYOQAsB6htQHh+CXDvJl+2cgPRSar8NjN+hL+p8jnD1i9kBLqanZG0Mja1jGiwa0AADqAQHagCAIAgCAIAgCAIAgCAIAgCAIAgCAIAgCAIAgCAIAgCAIAgCAIAgCAIAgCAIAgCAIAgCAIAgCAIAgCAIAgCAIAgCAIAgCAIAgCAIAgCAIAgCAIAgCAIAgCAIA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4" name="AutoShape 4" descr="data:image/jpeg;base64,/9j/4AAQSkZJRgABAQAAAQABAAD/2wCEAAkGBxQSEhUUERQWFBUXFxoZGBgYFRwaIBgYGRkYGB0YGRccIiggIB0lHBgYITEjJSkrLi4uFx8zODMsNygtLisBCgoKDg0OGxAQGi8kICYsKy0sLTQsLCwsLDAwLSwsLCwsNCwsLCwsLCwsLCwsLCwtLywsLCwsLCwsLCwsLCwsLP/AABEIALcBEwMBEQACEQEDEQH/xAAcAAEAAgIDAQAAAAAAAAAAAAAABgcFCAEDBAL/xABOEAABAwICBgMKCQkHBAMAAAABAAIDBBEFEgYHITFBURNhkRQVIjJScXKBobEXM0JUc5KTstIWIzRDU2KUwdEkNVVjgqLCJaOz8ESD4v/EABsBAQACAwEBAAAAAAAAAAAAAAABBAIDBgUH/8QAPhEAAgECAgYGCAUDAwUAAAAAAAECAxEEBRITITFBUQYyYXGxwRQiM3KBkaHRFTRT4fAjQlIWYtIlNYKisv/aAAwDAQACEQMRAD8AvFAEAQBAEAQBAEAQBAEAQBAEAQBAEAQBAEAQBAEAQBAEAQBAEAQBAEAQBAEAQBAEAQBAEAQBAEAQBAEAQBAEAQBAEAQBAEAQBAEAQHkqMThZsfKxp5Fwv2b0B0jGWH4tssnoxPt9ZwDfagMfjukT6WCSd9OQyMXOeRgJ22AAbm23KAh1FrohLgJqaRjfKa4Pt5xsPYgLIw3EI6iJssLg+N4u0jigPUgCAIAgCAIAgCAIAgCAIAgCAIAgCAIAgCAIAgCAIDoqK2NnjyMb6TgPegPJ37iPiF8noRvcPrAW9qAjmlWsSKhc1klPMXvbmaPAHg3tc+EbbepAQ2t10TH4mmjZ1veXewZfegI/W6z8Rk2dM2Mf5cYHtdcoSZnVc6oxCsc6qmlmiiYS5r3ksc53gtBZe3M7uCEF0U9JHHsjY1notA9yA7kBVuvbFssMNMDtkcZHejHa230nDsQFMISWlqU0mySOopD4L7uivwf8pvr3+ooQXOgCAIAgCAIAgCAIAgCAIAgCAIAgCAIDrmnawXe5rR1kD3oDwT6QU7QXdIHBoJJYHPsBvJyAoCJVut6gZ8X0sp/djyjtfZAR+t10u/U0gHXJL/xaP5oCP12tjEH3yuiiH7kdz2uJQkuDAsHLqeI1b5JZSwGTNI62Yi5GQENsL23cEIMtT4bDH4kUbTzDAD22QHqQGtmsjFu6cRncDdrD0TNvBmw/7s3YhJGUAQF8alcJ6KhMrh4U7y7d8hvgt9XjH/UhBYKA4JQGu2srEHVmJS9EHSNitE3IC7xPGsBf5RPYEJMfQ6FV83iUktjxc3IP99kBJMI1VYiHtkzRQOaQ5pLy4gjaDZo/mgLxpg7K3pLF9hmI3E8SOpCDtQBAEAQBAEAQBAEAQBAfL3gC5IA6zZAYmv0poofjaqFp5dI0nsBugI9Xa1sOj8V75T+5G73usEBH67XS0fEUjndckgb7Gh3vQHu0F0xrMUnkaejgijZcljczszjZozPuNwcd3AICdd6AfjJJn+eVzR2MyhAdkOEQNNxEy/MtBP1jtQEU1v4p0GHPY02dM4RD0Ttf/tB7QgNfkJCAzug2Fd1V9PFwzh7vQjIcfUbAf6kBs4hAQGJ0qxQUtJPOfkRkjrcdjR63EIDV1l3HZd7jvttJPE7EJMtQ6LVs3xVLOesxlo+s6wQEgo9VOIyeM2OIHi+QEj1NuhBc+F4dPFDHCwwxMjY1gAY6TY0W33aPYgPT3tefHqJT1NysH+0X9qA5GCQ/KYZPpHOk++SgPZBTsYLMa1o5NaB7kB2oAgCAIAgCAIAgCA6KyrjiaXyvbGwb3OcGgesoCK12s7Do90/SH/LY53ttb2oCPV2ueEfEU0sh4ZnNZc8NgzFATulFVKxrnPjhLmglrYy4tuL2zOIFx6KA7u9ZPxk8z/M8M/8AGGoDlmCwDaY2uPN93ntfcoDXjWDiQqMQnc22RrujYAALNj8HZbm7MfWhJHUAQF9al8J6Gg6Ujwp3l/8ApFmt9gv60IJ+gCAo3XhivSVccAOyFlz6cm37ob2lCSt78EBkaLAqqb4qmmffiInW+tayAs/VZotVUckk89M7M5gawF7BYE3cTtuOA3IQWTeqdwhj9bpPZZiA47glPj1DvNGxjB7Q4+1AfE2j8EgtM10w5Svc8fUJy+xAeylw+KIWiiYwfusDfcEB6UAQBAEAQBAEAQBAEAQBAEAQBAU3r2ppukgeSTBlLQODZLkkkcyLbepAVUhJn9AsK7qr6eMi7Q/O70Y/CPuCA2aQgIDEaW4r3LRzzcWRuy+kRZvtIQGrt+e9CTguA3oD2UOFzTkCKKR9za7WOIF+NwCgNlMOqOiiZFDBM5rGtaCWhmwC1/DIPsQg9PS1Lt0cTB+9I5x+q1oH+5AcdyTu8aoy/RxNHtfmQGJdq/oXSummiM0jzdzpHudc+jfKB1AWQGZosFp4fioIo/RjaPbZAe9AEAQBAEAQBAEAQBAEAQBAEAQBAEAQBAEAQGI0qwNlbSyQP+ULtPkvG1p7UBrHXUzoZHxyDK9ji1w6wbISWTqRZEx09RI9oNmxMF7k/KcQ0bbeKL+dCC2O+4PxcUz/ADR5R2yZQgOTU1DvFhY36SXb2Ma73oDFaR6MyV8XQ1MwZHmDiIWWJLdwLnk7PUgMdRaqsOj8aN8p/fld7m2CAkNBozSQ/FU0LOsRi/adqAyrWgbtiA5QBAEAQBAEAQBAEAQBAEAQBAEAQBAEAQBAEAQBAEAQBAEBS+tXHhT1jo6eCFspa1z53RNe8k7g3MCBYDfZAQj8ra7hVTDqa7KOxoAQk7qLSPEZpGRRVNQ97yGtaJDtJQF56N6MvigaKuonnmO17unkAB8loaRsHM7ShBlO8kflTfxEv4kA7yR+VN/ES/iQFaay9KmUxNNRyS9P+sk6eQiLjlALrF52eYICvfyurvnc/wBoUJH5XV3zuf7QoD34FiuJ1kzYIKqcvd/mGzWje5x4AIC9MM0cEcTGyzTzPA8KQzyDMeJs1wAHUhB6u8kflTfxEv4kA7yx+VN/ES/iQFQ6wtMw2XoMPllaGG0k3TyOzOGzIy7iLDiePBARD8rq753P9oUJH5XV3zuf7QoDOaIT4niE4iiq52tG2STObMb/ADceAQF3Q4DG1oBfO4gWzGokues2da6EH33kj8qb+Il/EgPmXCYmguc+UAC5JqJQABxJzICktMNOnvmy0Es0cLLgP6Z5Mp8rwibN5D1oDA/ldXfO5/tChI/K6u+dz/aFASzV/DiOIy3dWVDKdhHSP6Q+Ed/Rs6zxPAHmhBcIwSPypv4iX8SAd5I/Km/iJfxIDE6TTUtDA6aZ81hsa0VEt3u4NaM28+xAUqdPq8SukjqHsBdcR3ztaODfDuT57oSXNq40pfiFMZJWhsjHZHZdztgIcBw2HchBLEAQBAEAQBAa+64/7zf9HH7igIZTwOkc1kbS97iGtaBckncAhJf+rjQZtBH0ktnVLwMx3iMb8jP5njbkhBNkAQFd6z9PhSNNNSuBqHDwnb+haRv9M32Dhv5ICi3G5JO0k3JPEnaSShJwgPXhWGy1MrYYGl8jzYD3kngBxKA2K0I0Sjw6HI3w5X2MsnFx5Dk0cB/VCCSIAgKi1qawPGo6N3Ns0g4cDGw8+Z9Q6gKjAQkIDLaM6PzV07YYR1ved0beLnfyHEoDY7RnAIqGBsMA2Da5x3vcd7nHn7kIMqgOHOttOwICi9Z+n3dZNNSu/s4PhuH64jgP8se23JCSu0AQEl0G0QkxGbKLthYR0snIeS3m4+zeUBsTheHR08TIYWhkbBZoHvJ4k7yeKEHrQGOx7GYqOB887rMaPW48GtHElAa5aXaTS4hOZZdjRcRx8GN5ec8ShJhEBduoj9En+m/4hCCzEAQBAEAQBAQPSvVpHXVLqh9RIwkAZWtaQA3rKA+tF9XDKCQyxTZ5CLB0kQOQcctiLX4lASrueo/bM+x//aA89dM+FuaaqhjbzdHb3vUNpbzbSo1KstGnFt9hjZ8caYQ/u6NjH5mtkEB2FuwkEm2y+87POsdZG17lj8OxOm6eh6ys2tl9pBo9XNFPLlbiT5ZZA5+wMcXbdriRx28VKnF7EzGpgsRTg5zg0k7bdh01WrnD43lkmJZXtNi05AQesKHUitjZNPAYqpFShTbT42PqHVvh72ve3Ei5rAC8gMs0E2FzwuU1keZEsDiYyUZU2m92zeSLQrCaOjcWUlbDJLIbZnNDnkb8os4bNl7WRVIvcyamX4qnFynTaS42JJBiwfJ0TK2B0lyMgj23bckWz8LHsU6cb2uYzwWIhT1koNR522bdx5vyli/xCm+oPxqNbDmbfwvGfpS+R14vXtkYYTiUUJkaLOYwB+V4BBaS47wd9uKOpFO1zXHAYmSbVN2V77OW/wCRGfgVh+dy/UasyoddTqep42F8lZI1rRcuLWAAdZUNpbWZ04SqSUYK7fAxX5BYZ/ig/wC2sdZDmXPwzGfpS+RONEcMgpKZ3clVCYmkmSUsBJIF7vcHAbARs4BSpRavc0TwleE1TlBqT3K21nr/ACli/wAQpvqD8ajWw5m/8Lxn6UvkZGlqHyx9JHVQvj2+E2K42b9ufgslJNXRVqUKlOernFp8iPY3PFXR9z99I2CQgERNaHPvsyXLjsPIb1iqkHuZYlluLinKVOVl2EU+DOg6Xoe+J6XNlyWZmzcrc1OnG9rmHoWI1et0Ho2ve2yx0yavsNaS12KWIJBB6PYRsIKjWQ5myOW4uSTVOVu4+p9XWHMDc+J5c7czb9HtaSRmHVcHsTWQ5mMcvxUr6NNuzs9m58iycFwQ0kDYoJY2RNF79Fv4lznZ9pO8lZlSzvbidcWNtc5zWVsL3MY57g2Ius1u8ktcR6t6x048y3LAYmMVKUGk2kr7Nr3bzuw3Eu6PiKyCTqbHtHnGe6KSe4118JXoe1g18DC6VaAOxB7X1FZIAwWaxkbQ1t97rEk5jzJWRXMH8CsPzqX6jEA+BWH51L9RiAmOhOijcNifGyR0ge/NdwAtsAts8yAkaAIAgCAIAgCAIDrnlDGucdzQSfMBdDKEXKSiuJrvpDjclZM6WUnaTlbfYxvBoH/t1Sb0trPp2CwdPC0lTgu983zL3wMsbSU7XZQDDHsNgD4AvsVuPVR86xSnLE1Gr9Z+JgKDRiOHEhU07o2xOY4FgcNjzs8Bo4Hf1bVrULTutx6VbMZ1cBqKqbkmtvZ29pFtcw/tMP0R+8VjW3nsdGH/AEJ+95HOqSqjiFY+ZwbG1sZcXbgLvHvUUmk22R0jpzqOjCmrtuVvoZ3R2ggr52V8DBT9DM9haBslAaCHEC2V3h7d6zjFSakth5+Nr1sFSeDqvT0op3/x27Vxuthl9FdFu5ZaiaTI6SWRxa4fJjJvbbuJJN7cgsoQs22UswzL0mnTpQuoxSuub/m4ocKpHqo+iFzVei3dlHQPjytljjgOY8WZG3bceoj181alDSSOFp5l6LisRGV3GTns7buz+5OltOeOCEBrRiA/Oyem77xVI+r0fZx7l4F/aGNHcFNs3ws9ytw6qPm+Zt+mVPefiVppvgLZH1E9KzL0MhZOwDZuDhK0ciD4Q4Hbuuq8ldto6vKsbKEadGtK+krxf00X5dmwxegulTqGbwrmB+yRvL99o5j2j1JCeiy3m2WRxlL1eutz8n2eBY+jtJCcTqpY2NLXRQvjcBsIeDmc3zlu0jiCtkV/UfwOXxtWqsBSpzbupSTXduT7rnrwXRboq2pqpMrjI781xLAd527idg2cutZRhaTbNGKzLWYSnh4XVl63by+BSmOfpM/0sn3yqx3uE9hD3V4FoM0ZFdhFM1uUStY0se7gMxzNJG2xHtAW7Q0oKxyTzF4PMqrlfRbd14MwOtTG5DK2ka4iONjc4Hy3kX28wBaw536ljVd3Y9Ho/g4at4lr1m3bsX7md1MNHc8549KNv+gLKjxPO6Tv+vBf7fNldY9M6KvqHRksc2olLS3Za0jt1lp4vvfidRhIRqYOnGaunCN79yLu0Oxc1dJFM7xyCHek0lpPrtf1q1CWlG5wGZ4VYXEypR3cO57TNLMoBAEAQBAEAQBAEAQBAfE0Yc0tO5wIPmIshlGTi1JcDXvSfR6WilcyRpyXOR9tj28NvO28cFTlHR2M+mYDH08XTU4PbxXFP7cmWHpjHC/BopLRue2KEMfsJG1gcGnfzuOorbJRcE2cxlkqsM0lDak3K64cbX8iKarKHpK5rnR52Ma43Lbhrh4pvuBvuWumlpLYex0graGEcVKzbXHa1x+HMyGuSVpqYgCCWxWIB3HMd/JZ1esVujMWqE21vfkdup/J/a+ly5MsebPbLa7999llFK13cw6S6f8AR0L3vK1t/AzGD43TUlRHRUJErZpnOkde4ZmAAYwjYbZRz/pkpJNRiUcTg8RiqEsVilouMUkuLtxfLeT6omaxpc9wa0by4gAeclb2c5CMpStFXZrGFQj1UfWTYvRSQOoqbKQfzEY2G+0MaCPOCr0dx8wzGLWLq3X90vFmVUlM+ZJA0EuIAG8k2A85QmMXJ2S2mtNc4GWQjaC91j6yqR9Woq1OKfJeBfehk7e4Kc5m2bE0ONxsIAuCeFlag/VR85zSEvTaitvk7fMxGheJwy1Ne1r2uzzZmi48NuXKS0cRce0c1hTa0pd5dzTD1qeHoOUWrRs+x3vt5MhWsXQ7uV/TwD8w87QP1bjw9E8OW7lfCcNHduPeyTNvSY6qq/XX/svvz+ZndTVa9wnicbtYGll97cxdcA8ri9uZPNZUXtaPO6T0YRcKi3u9+21rfEsqR4aCXEADeSbAecrecqk27I1uxl4NRMQQQZXkEbQQXHaCqR9TwqaoQT/xXgXloBIDh9PlINmWNjexudh61ap9VHz7OItY2pdcSE619GpOl7qiaXsc0CSwuWubszEciLbeFutaqsWnc9/o9mFPV+jzdmns7ezvMjqZmb0E7cwuJA4i+22UC9uWw7epTR4lXpPCWug7bLW+pX+L0r6ivqGwNMpfUS5cu24MjrG+623fuWlbW7c34nS4apChg6cqr0UoRvfuX17C79E8I7kpIoSbuaCXH95xLjbqBNvUrcI6KsfP8xxXpWJlVW57u5bEZdZFIIAgCAIAgCAIAgCAw2luPCipzMWhxuGtbe2Ynr6hc+pYTloq5ey7BPGV1STst7fIgfwtv+at+1P4Vp10uX1/Y6P/AEtD9V/L9zK6Nadsr5u56iBjQ8HLd2cOcPkkOHK/Yso1NJ2kiljslngqWvpVG2t/Bpc9jJa7R6lLWsNPEWNJLWlgsC7eQN22wW3QjyPGWOxKk5Ko7ve7u+w9FRNFTROecscbBc2FgB1AKW1FGqEauIqKKvKTKyxXT6jc9zmYfHKSdr5GsBd1nwXE+squ6i4ROsw+R4uMUpYhxXJN7PqjopdOmEObHhcJa6we1gFnAG4DgI7Gx5rHWv8AxX8+BsqZLNNSnipXW5vh3esewaaU0TOkGGthmaRkvG0Am+20gYCDa53cFlrVwjtNH4RiaktD0lyg9+13+V2n8zPaI6UjFDLFNTsDGtabE5w654tcLbLLOE3PY0edmWWvLVGpTqO7v2W+TIviel8EU0kQwyldke5oOVu2xtuyLW6m3qr+fA9ehlVerSjU9JmrpPe/+R3RayH07Q1tAyFtzYAlgvx2ZALoq0uEf58jXLo/GvK7xDk/m/E+vhbf81b9qfwqddLl9f2H+lofqv5fuc1WsuRzCJaFpjcLHO4lpB53ZYprpPh/PkRT6PU4z9Sv6y5Wv4mU0IxCmrzKHUFNH0YadkbHXvf90cllTelvSKea0MRglC1ebvfi15mEfrAELXRd7omMcTdnitfwJLcljuCwVV/4r+fA9BZG6rVT0htrjva+OlsPNT6wYmODo8Op2OG5zbAjhsIZcJrGv7V/PgbZ5FVnFxliZNcne3/0T7RTG3YhFL3RTiMAhpY67g4EX2hwGxbac3NO6ObzHBrA1I6qpd77rZb5Mj+IaeUdHI9lJTNc4HK5zGtiaS2+y4BJsb8Fi6iXVR6dHJMXi4KVeq0t6TvJ+Owx79aD5QWGiZIHDawvLrjrbk2rF1pcl8/2LK6NxpNT1zTXG1vM8M2mcTPHwmnbfddgHvjWOs/2r+fAsRyirLq4uT+L/wCRlcC1lU0fgmkFO0m5MWUi+65aGt/ms41bb0U8X0exE/WVXTa/yv43ZOsWxfo6R1RC0TDIHNAPjg2tuB4FbZTtHSRzuHwrniVQqPR22fYVk/T5jXvJw6Fr3NLH7cpc129rvA2g9ar6x79Ffz4HWrI5yiksRJpO64pNbmtpJNBNMaWVxhEMdI8nwQ2wa/qvYeF1HettOotzVjys3ynE01rdN1FxvvX1ewmeK1Zihlka3OWMc4N8otBNvWtsnZXPCw9NVasabdk2lflcrmbWnMwgPow0nbZz3DZz2tVfXy5fX9jqI9GqU1eNa/wX3JdoZpHJWtkdJD0OQgAXJvcXvtAWynNyvdHi5ngIYSUVCelf+c2SNbTywgCAIAgCAIAgKh1wYtnnZTtPgxtzO9N39G/eKrVZXdjtejWF0KMqz3y2LuX7+BjvyY/6R3Tl8PpM+7b0Xidl/CWOj6mkWvxH/qeov6trfHf+xFKSodG9r2GzmODgesG4WJ7NSnGpBwluasbE6P4q2qp45m/LbtHJw2OHqN1bjLSVz5hjMNLDV5UpcPDgY3WH/d1R6I+8FjV6jLeS/nqff5MoNVj6OXNqgH9id9K73NW+juOE6Sfm17q8yRaV4MaymfAHBhcW+ERe1nA7vUtk46SseZl+LWFrqq1e19nwsYbQfQ11A+RzpRJnaBYNLbWJPM81hCm4u5ezXNo46MYqFrN8bmIqtWj31Lp+6Gi8vSZejPlZrXusHRd95dp9IYQw6o6t9W179luR866fiqf03e4Ka3Anov7Sp3LxKpWk7IvWvwQ1uGxQh4YSyI5iL+KAd1wrDjpQS7j53RxiwmPnVavtls7z40H0Pdh7pS6USdIGjY0tta/WeaQg4mebZrHHKKUbWvxuRPXT8dT+g/7wWut1kez0X9lU714Fdx7x51rZ08txs0zcPMrp8me81sxL46T6R33iqR9Voeyj3LwJlqd/TJPoXffYtlLrHhdJvysfeXgyQa5/0eD6U/dKzrcDzejHt5+75lSLQdobC6F/oFL9Cz3KzS6i7j5nmn5yr7zKe0/YXYjOACSXCwAv8kcFon1mdvk7SwNNvl5kcBssT1d5ZmgusK2WCtds3MmPuk/F281thUtsZyWbZDe9bDLvj9vt8jHa2zesjI3dG33lY1esWujithZd78C36bxG+iPcrKOJn1mdikxCAIAgCAIAgOitqWxRvkebNY0uJ6gLqG7K5nTpupNQjvbsa54hVuqJ3yEEukeXWG/adwHm2epU732n1GjSjQoxgt0VYsF2m7TTdzdwy5Oj6Pfwy5b2yrZrfV0bHMrJpKvr9fG97/XvKze2xIIII4Hf61rOsTurliaosdySOpXnwZPCjvweN49Y+6ttKVnY5jpJgtOCxEVtWx937E31h/3dUeiPvNWyr1GeBkv56n3+TKDVY+jlzaoP0J30rvc1b6O44TpJ+bXurzJXjOKx0sTppb5G2vYXO0gDZ5ytkpKKuzx8Lhp4mqqVPezwaPaV09a5zYC4lgBOZtth2KI1FLcWMbllfCJSq229pnVmeeVtrp+Kp/Td7gtFbgdT0X9pU7l4lUrSdkbH6P8A6NB9Ez7oVuHVR8txn5ifvPxMgsisVNrp+Op/Qd94KtW6yOz6L+yqd68Cu494861nTy3GzTNw8yunyZ7zWvEvjpPpHfeKpH1Wh7KPcvAmepz9Mk+hd99i2Uut8Dwuk35WPvLwZINc/wCjwfSn7pWdbgeZ0Y9vP3fMqRaDtTYXQv8AQKX6FnuVml1F3HzPNPzlX3mVliv9+/8A3s9zVofX+J1eH/7P/wCL8yRad6ACXNPRtAk2l8Y3P5lvJ3Vx8+/ZUp8UeZlGeOnajiH6vB8u/s8CpntIJBBBBsQdhBHAhaTs001dHc6pe/IHuLgyzW3N7Nvew6kZgqcIaTirX2s2UpvEb6I9yuI+VT6zOxSYhAEAQBAEAQFa6Vx4vOZoWRA07nENIMYJZe42l11XkqjuuB1WXSyqioVZS9dLbv3/ACI3hGi2J00rZoqfw23tmdGRtFt2ZY6E1tSPVxOZZbiKbpzqbH2SXkXFUOl6BxYPzvRmw2ePl3ct6su9jhoKnrkpdW/0v9im8U0SxKoldLJTeG83dldGBe1r2zKtoTe1o7rD5pl1CmqcKmxdkvsdVJoXiUT2yMgcHMcHA5494N/KTQlyM6mb5fUg4SqbGrPY/sWfS0FRWUD4q783K/MDYDZY3abAkcAtqTlG0jkalehhcYqmF2xVufx3lb1urWuYTkayUcC14F/U6y1auR1VLpDg5r1m496+1z34Hh2NUjSyCIhhN8pMThc8bk34c1KU1uK2Lr5PipaVWW3n6y8j24jhmNVjDFP0bIza4JjANjcXLbu3o1Uexlehicnwk9ZTu5Ljt87IkegWh7qAPdJIHySAAhvitA27CdpNzv2LZTho7WeXm+bLGuMYRtFc97Jetp4pVOmmE4pWSFphzRMe4xkFgOU7Bfwr7lXkpt7TscrxWW4WCkp2k0tLe/IjX5BYh83P14/xLHVy5Hq/jeB/U+j+xaGgndwa5lcwMaxrGxWy7hcG5aTwDVtp6W5nI5t6E5KWGldtty3+a7yVOW08cp3SPA8VrXtdNBfJcNsY27Cb+UqrjOW1o7jA4zK8JFqnU37+s/IxA0DxD5ufrx/iTVy5F553gP1Po/sWzofLWuY/u9gY4OAYBl8W23xSeK3U9LbpHF5nHBxnH0V3Vtu/f8SAY/q1qRK98BZKxzi4AuyuFzexB2eu61OlJbjpMH0hw+rjGreLStuuvueXBNHMVo5OkghyuILTd0TgQbG213MBFGa2pG7FZhleKp6FWd1v3SXkerSDDMYrA1s8N2tNwGmIbd1/Gvu60am95qweJynCNulPa/efkeKg1aVryM4ZEOJc8HZ1Bt7qFTkzfW6RYOC9VuT7F97Fpz0ktNQ9FSeHLHG1sd7eERYbb2G663WcYWicfCrTxGL1mI2Rk232FYTaO4q+p7qNP+dzB180dri1tmbqWnQne510cflkcP6Oqnq2tul9i0tF5Kl0ANa0NmzOuBbdfZ4pI3LfDSt6xx+Pjh41msM7x2c/jvMDpzoOyrBlhsyoA8wktwdyPI9qxqU77UellOcywrVOpth9V3dnZ8iuhoHiA/8Ajn68f4lq1cuR1DzvAfqfR/YtfQyStLH93sDCCAy2XxbbfFJW6npf3HGZnHBqcfRXdbb7/Mka2HmBAEAQBAEAQHyXgbyO1AcdIOY7UA6Qcx2oAZW+UO1AcdM3yh2hAOmb5Q7QgORM3yh2hAOkHMdqAdIOY7UA6Qcx2oB0zfKHaEBx0zfKHaEA6ZvlDtCA5ErfKHagHSDmO1AOkHMdqAdIOY7UBx0zfKHaEA6ZvlDtCAdM3yh2hAciVvMdqAdIOY7UA6Qcx2oB0o5jtQHHTN8odoQDpm+UO0IB0zfKHaEBz0reY7UB9NcDuN0BygCAIAgCAIDX/XSP+pn6GP8A5ICC5QhJ7sFweSrmbDAzM9x9TRxc48GhAbD6K6FU1FAIwxkjztfI9gJc71jYBwCEGY70wfsYvs2/0QHxNh1Mxpc6KFrWgkksaAANpJNkBQusPSplZJ0dNGyOnYdhDA0yOHyjsvl5D1nqEkPyhAMoQEu1e6EOxGXM8FtMw/nHcXHf0bOvdc8AeaAvynwOmY1rGQRBrQAB0bdgHqQg++9MH7GL7Nv9EB5cThpKeJ8s0cLGMF3Ext9mzf1IDXvTPSLu6fM2NsULbiNjWhuzyn23uPs3c7iTAZQgGUICwtWOr/utwqaltqZp8Fp/XOB/8YN78z1XuBdYwiD9hF9m3+iEDvTB+xi+zb/RAYvSSooqGB008UQA2NaI23e7g1otvKA140hxd1XM6V7WsvsaxgAaxvBot7TxQkxuUIBlCAtrVbq8By1lawEHbDE4f9x4PsHrPBCC0+9MH7GL7Nv9EA70wfsYvs2/0QEd02xajw6HO6CJ0jriKPI3wjzOzY0cSgNfMQq3TyOlksXPNzYAAdTWjYAN1kJLh1DD+z1H0o+6EILRQBAEAQBAEBQeuqJwxHMQQHQsyngbZr28yAhmGYdJUSshgaXyPNgB7STwA3koSbE6C6IR4dDlFnzPAMslvGPkt5NHAetCCTID5e8AEkgAC5J4AcSgKJ1naemscaamNqZp8Jw/XEf8Ae2191kJK+QBASbQXQ+TEZrC7IGfGycv3G83H2DbyuBsThuHx08TYoWhjGCzQP8A3f1oQepAdFZVsiY6SVwYxgJc4nYAEBr1rB01fiMuVl2UzCejZuzf5jxz5Dh50JIkgCAnOrbQV1c/ppwW0zD9q4HxB+7zPqQF+wxNY0NaA1oFgALAAcAEIPtAeDHMYipIXTTuysb2k8GtHEnkgNcdMNKJcQn6WTwWDZHHfYxv83HiUJMGgCAtDVZoB0xbWVbfzYIMUZHxh4PcPJHAcd+7eILpQBAYPS7SaLD4DLKbuOyNg3yO4AdXM8AgNcsexmWsmdPO67nbgNzW8GtHABCTHoC69REZFNO4ggGUWNths0A2Qgs5AEAQBAEAQHhxbB4KpmSoiZK3gHC9jzB3g+ZAYfC9BaWme59MJIXOFiWvvs5AuvYeZAZPvQfnFR9cfhQDvQfnFR9dv4UB5sR0ZZPG6KWaocxws5vS2uORLQDbqQGA+CXDvJl+2cgHwS4d5Mv2zkA+CXDvJl+2cgM9hmi0dPGIoJZo427mteOO8kltyesoD1d6D84qPrj8KAd6D84qPrt/CgPBjGiEVWzo6iWokZcHL0tgSN18oF7daAw3wS4d5Mv2zkA+CXDvJl+2cgHwS4d5Mv2zkBI6XAGxsayOaZjGgBrQ5oAA4AZUB296D84qPrt/CgHeg/OKj67fwoDF43oPT1mXumSeUMvlBmIAJ42aAL9aAxfwS4d5Mv2zkA+CXDvJl+2cgOW6p8OBByy7DfbK47uo7CgJMMHtsFROB6bfwoDnvQfnFR9dv4UA70H5xUfXb+FAYXGNX1LVvElS6eVwGUEzHYOQAsB6htQHh+CXDvJl+2cgPRSar8NjN+hL+p8jnD1i9kBLqanZG0Mja1jGiwa0AADqAQHagCAIAgCAIAgCAIAgCAIAgCAIAgCAIAgCAIAgCAIAgCAIAgCAIAgCAIAgCAIAgCAIAgCAIAgCAIAgCAIAgCAIAgCAIAgCAIAgCAIAgCAIAgCAIAgCAIAgCAIA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6" name="AutoShape 6" descr="data:image/jpeg;base64,/9j/4AAQSkZJRgABAQAAAQABAAD/2wCEAAkGBxQSEhUUERQWFBUXFxoZGBgYFRwaIBgYGRkYGB0YGRccIiggIB0lHBgYITEjJSkrLi4uFx8zODMsNygtLisBCgoKDg0OGxAQGi8kICYsKy0sLTQsLCwsLDAwLSwsLCwsNCwsLCwsLCwsLCwsLCwtLywsLCwsLCwsLCwsLCwsLP/AABEIALcBEwMBEQACEQEDEQH/xAAcAAEAAgIDAQAAAAAAAAAAAAAABgcFCAEDBAL/xABOEAABAwICBgMKCQkHBAMAAAABAAIDBBEFEgYHITFBURNhkRQVIjJScXKBobEXM0JUc5KTstIWIzRDU2KUwdEkNVVjgqLCJaOz8ESD4v/EABsBAQACAwEBAAAAAAAAAAAAAAABBAIDBgUH/8QAPhEAAgECAgYGCAUDAwUAAAAAAAECAxEEBRITITFBUQYyYXGxwRQiM3KBkaHRFTRT4fAjQlIWYtIlNYKisv/aAAwDAQACEQMRAD8AvFAEAQBAEAQBAEAQBAEAQBAEAQBAEAQBAEAQBAEAQBAEAQBAEAQBAEAQBAEAQBAEAQBAEAQBAEAQBAEAQBAEAQBAEAQBAEAQBAEAQHkqMThZsfKxp5Fwv2b0B0jGWH4tssnoxPt9ZwDfagMfjukT6WCSd9OQyMXOeRgJ22AAbm23KAh1FrohLgJqaRjfKa4Pt5xsPYgLIw3EI6iJssLg+N4u0jigPUgCAIAgCAIAgCAIAgCAIAgCAIAgCAIAgCAIAgCAIDoqK2NnjyMb6TgPegPJ37iPiF8noRvcPrAW9qAjmlWsSKhc1klPMXvbmaPAHg3tc+EbbepAQ2t10TH4mmjZ1veXewZfegI/W6z8Rk2dM2Mf5cYHtdcoSZnVc6oxCsc6qmlmiiYS5r3ksc53gtBZe3M7uCEF0U9JHHsjY1notA9yA7kBVuvbFssMNMDtkcZHejHa230nDsQFMISWlqU0mySOopD4L7uivwf8pvr3+ooQXOgCAIAgCAIAgCAIAgCAIAgCAIAgCAIDrmnawXe5rR1kD3oDwT6QU7QXdIHBoJJYHPsBvJyAoCJVut6gZ8X0sp/djyjtfZAR+t10u/U0gHXJL/xaP5oCP12tjEH3yuiiH7kdz2uJQkuDAsHLqeI1b5JZSwGTNI62Yi5GQENsL23cEIMtT4bDH4kUbTzDAD22QHqQGtmsjFu6cRncDdrD0TNvBmw/7s3YhJGUAQF8alcJ6KhMrh4U7y7d8hvgt9XjH/UhBYKA4JQGu2srEHVmJS9EHSNitE3IC7xPGsBf5RPYEJMfQ6FV83iUktjxc3IP99kBJMI1VYiHtkzRQOaQ5pLy4gjaDZo/mgLxpg7K3pLF9hmI3E8SOpCDtQBAEAQBAEAQBAEAQBAfL3gC5IA6zZAYmv0poofjaqFp5dI0nsBugI9Xa1sOj8V75T+5G73usEBH67XS0fEUjndckgb7Gh3vQHu0F0xrMUnkaejgijZcljczszjZozPuNwcd3AICdd6AfjJJn+eVzR2MyhAdkOEQNNxEy/MtBP1jtQEU1v4p0GHPY02dM4RD0Ttf/tB7QgNfkJCAzug2Fd1V9PFwzh7vQjIcfUbAf6kBs4hAQGJ0qxQUtJPOfkRkjrcdjR63EIDV1l3HZd7jvttJPE7EJMtQ6LVs3xVLOesxlo+s6wQEgo9VOIyeM2OIHi+QEj1NuhBc+F4dPFDHCwwxMjY1gAY6TY0W33aPYgPT3tefHqJT1NysH+0X9qA5GCQ/KYZPpHOk++SgPZBTsYLMa1o5NaB7kB2oAgCAIAgCAIAgCA6KyrjiaXyvbGwb3OcGgesoCK12s7Do90/SH/LY53ttb2oCPV2ueEfEU0sh4ZnNZc8NgzFATulFVKxrnPjhLmglrYy4tuL2zOIFx6KA7u9ZPxk8z/M8M/8AGGoDlmCwDaY2uPN93ntfcoDXjWDiQqMQnc22RrujYAALNj8HZbm7MfWhJHUAQF9al8J6Gg6Ujwp3l/8ApFmt9gv60IJ+gCAo3XhivSVccAOyFlz6cm37ob2lCSt78EBkaLAqqb4qmmffiInW+tayAs/VZotVUckk89M7M5gawF7BYE3cTtuOA3IQWTeqdwhj9bpPZZiA47glPj1DvNGxjB7Q4+1AfE2j8EgtM10w5Svc8fUJy+xAeylw+KIWiiYwfusDfcEB6UAQBAEAQBAEAQBAEAQBAEAQBAU3r2ppukgeSTBlLQODZLkkkcyLbepAVUhJn9AsK7qr6eMi7Q/O70Y/CPuCA2aQgIDEaW4r3LRzzcWRuy+kRZvtIQGrt+e9CTguA3oD2UOFzTkCKKR9za7WOIF+NwCgNlMOqOiiZFDBM5rGtaCWhmwC1/DIPsQg9PS1Lt0cTB+9I5x+q1oH+5AcdyTu8aoy/RxNHtfmQGJdq/oXSummiM0jzdzpHudc+jfKB1AWQGZosFp4fioIo/RjaPbZAe9AEAQBAEAQBAEAQBAEAQBAEAQBAEAQBAEAQGI0qwNlbSyQP+ULtPkvG1p7UBrHXUzoZHxyDK9ji1w6wbISWTqRZEx09RI9oNmxMF7k/KcQ0bbeKL+dCC2O+4PxcUz/ADR5R2yZQgOTU1DvFhY36SXb2Ma73oDFaR6MyV8XQ1MwZHmDiIWWJLdwLnk7PUgMdRaqsOj8aN8p/fld7m2CAkNBozSQ/FU0LOsRi/adqAyrWgbtiA5QBAEAQBAEAQBAEAQBAEAQBAEAQBAEAQBAEAQBAEAQBAEBS+tXHhT1jo6eCFspa1z53RNe8k7g3MCBYDfZAQj8ra7hVTDqa7KOxoAQk7qLSPEZpGRRVNQ97yGtaJDtJQF56N6MvigaKuonnmO17unkAB8loaRsHM7ShBlO8kflTfxEv4kA7yR+VN/ES/iQFaay9KmUxNNRyS9P+sk6eQiLjlALrF52eYICvfyurvnc/wBoUJH5XV3zuf7QoD34FiuJ1kzYIKqcvd/mGzWje5x4AIC9MM0cEcTGyzTzPA8KQzyDMeJs1wAHUhB6u8kflTfxEv4kA7yx+VN/ES/iQFQ6wtMw2XoMPllaGG0k3TyOzOGzIy7iLDiePBARD8rq753P9oUJH5XV3zuf7QoDOaIT4niE4iiq52tG2STObMb/ADceAQF3Q4DG1oBfO4gWzGokues2da6EH33kj8qb+Il/EgPmXCYmguc+UAC5JqJQABxJzICktMNOnvmy0Es0cLLgP6Z5Mp8rwibN5D1oDA/ldXfO5/tChI/K6u+dz/aFASzV/DiOIy3dWVDKdhHSP6Q+Ed/Rs6zxPAHmhBcIwSPypv4iX8SAd5I/Km/iJfxIDE6TTUtDA6aZ81hsa0VEt3u4NaM28+xAUqdPq8SukjqHsBdcR3ztaODfDuT57oSXNq40pfiFMZJWhsjHZHZdztgIcBw2HchBLEAQBAEAQBAa+64/7zf9HH7igIZTwOkc1kbS97iGtaBckncAhJf+rjQZtBH0ktnVLwMx3iMb8jP5njbkhBNkAQFd6z9PhSNNNSuBqHDwnb+haRv9M32Dhv5ICi3G5JO0k3JPEnaSShJwgPXhWGy1MrYYGl8jzYD3kngBxKA2K0I0Sjw6HI3w5X2MsnFx5Dk0cB/VCCSIAgKi1qawPGo6N3Ns0g4cDGw8+Z9Q6gKjAQkIDLaM6PzV07YYR1ved0beLnfyHEoDY7RnAIqGBsMA2Da5x3vcd7nHn7kIMqgOHOttOwICi9Z+n3dZNNSu/s4PhuH64jgP8se23JCSu0AQEl0G0QkxGbKLthYR0snIeS3m4+zeUBsTheHR08TIYWhkbBZoHvJ4k7yeKEHrQGOx7GYqOB887rMaPW48GtHElAa5aXaTS4hOZZdjRcRx8GN5ec8ShJhEBduoj9En+m/4hCCzEAQBAEAQBAQPSvVpHXVLqh9RIwkAZWtaQA3rKA+tF9XDKCQyxTZ5CLB0kQOQcctiLX4lASrueo/bM+x//aA89dM+FuaaqhjbzdHb3vUNpbzbSo1KstGnFt9hjZ8caYQ/u6NjH5mtkEB2FuwkEm2y+87POsdZG17lj8OxOm6eh6ys2tl9pBo9XNFPLlbiT5ZZA5+wMcXbdriRx28VKnF7EzGpgsRTg5zg0k7bdh01WrnD43lkmJZXtNi05AQesKHUitjZNPAYqpFShTbT42PqHVvh72ve3Ei5rAC8gMs0E2FzwuU1keZEsDiYyUZU2m92zeSLQrCaOjcWUlbDJLIbZnNDnkb8os4bNl7WRVIvcyamX4qnFynTaS42JJBiwfJ0TK2B0lyMgj23bckWz8LHsU6cb2uYzwWIhT1koNR522bdx5vyli/xCm+oPxqNbDmbfwvGfpS+R14vXtkYYTiUUJkaLOYwB+V4BBaS47wd9uKOpFO1zXHAYmSbVN2V77OW/wCRGfgVh+dy/UasyoddTqep42F8lZI1rRcuLWAAdZUNpbWZ04SqSUYK7fAxX5BYZ/ig/wC2sdZDmXPwzGfpS+RONEcMgpKZ3clVCYmkmSUsBJIF7vcHAbARs4BSpRavc0TwleE1TlBqT3K21nr/ACli/wAQpvqD8ajWw5m/8Lxn6UvkZGlqHyx9JHVQvj2+E2K42b9ufgslJNXRVqUKlOernFp8iPY3PFXR9z99I2CQgERNaHPvsyXLjsPIb1iqkHuZYlluLinKVOVl2EU+DOg6Xoe+J6XNlyWZmzcrc1OnG9rmHoWI1et0Ho2ve2yx0yavsNaS12KWIJBB6PYRsIKjWQ5myOW4uSTVOVu4+p9XWHMDc+J5c7czb9HtaSRmHVcHsTWQ5mMcvxUr6NNuzs9m58iycFwQ0kDYoJY2RNF79Fv4lznZ9pO8lZlSzvbidcWNtc5zWVsL3MY57g2Ius1u8ktcR6t6x048y3LAYmMVKUGk2kr7Nr3bzuw3Eu6PiKyCTqbHtHnGe6KSe4118JXoe1g18DC6VaAOxB7X1FZIAwWaxkbQ1t97rEk5jzJWRXMH8CsPzqX6jEA+BWH51L9RiAmOhOijcNifGyR0ge/NdwAtsAts8yAkaAIAgCAIAgCAIDrnlDGucdzQSfMBdDKEXKSiuJrvpDjclZM6WUnaTlbfYxvBoH/t1Sb0trPp2CwdPC0lTgu983zL3wMsbSU7XZQDDHsNgD4AvsVuPVR86xSnLE1Gr9Z+JgKDRiOHEhU07o2xOY4FgcNjzs8Bo4Hf1bVrULTutx6VbMZ1cBqKqbkmtvZ29pFtcw/tMP0R+8VjW3nsdGH/AEJ+95HOqSqjiFY+ZwbG1sZcXbgLvHvUUmk22R0jpzqOjCmrtuVvoZ3R2ggr52V8DBT9DM9haBslAaCHEC2V3h7d6zjFSakth5+Nr1sFSeDqvT0op3/x27Vxuthl9FdFu5ZaiaTI6SWRxa4fJjJvbbuJJN7cgsoQs22UswzL0mnTpQuoxSuub/m4ocKpHqo+iFzVei3dlHQPjytljjgOY8WZG3bceoj181alDSSOFp5l6LisRGV3GTns7buz+5OltOeOCEBrRiA/Oyem77xVI+r0fZx7l4F/aGNHcFNs3ws9ytw6qPm+Zt+mVPefiVppvgLZH1E9KzL0MhZOwDZuDhK0ciD4Q4Hbuuq8ldto6vKsbKEadGtK+krxf00X5dmwxegulTqGbwrmB+yRvL99o5j2j1JCeiy3m2WRxlL1eutz8n2eBY+jtJCcTqpY2NLXRQvjcBsIeDmc3zlu0jiCtkV/UfwOXxtWqsBSpzbupSTXduT7rnrwXRboq2pqpMrjI781xLAd527idg2cutZRhaTbNGKzLWYSnh4XVl63by+BSmOfpM/0sn3yqx3uE9hD3V4FoM0ZFdhFM1uUStY0se7gMxzNJG2xHtAW7Q0oKxyTzF4PMqrlfRbd14MwOtTG5DK2ka4iONjc4Hy3kX28wBaw536ljVd3Y9Ho/g4at4lr1m3bsX7md1MNHc8549KNv+gLKjxPO6Tv+vBf7fNldY9M6KvqHRksc2olLS3Za0jt1lp4vvfidRhIRqYOnGaunCN79yLu0Oxc1dJFM7xyCHek0lpPrtf1q1CWlG5wGZ4VYXEypR3cO57TNLMoBAEAQBAEAQBAEAQBAfE0Yc0tO5wIPmIshlGTi1JcDXvSfR6WilcyRpyXOR9tj28NvO28cFTlHR2M+mYDH08XTU4PbxXFP7cmWHpjHC/BopLRue2KEMfsJG1gcGnfzuOorbJRcE2cxlkqsM0lDak3K64cbX8iKarKHpK5rnR52Ma43Lbhrh4pvuBvuWumlpLYex0graGEcVKzbXHa1x+HMyGuSVpqYgCCWxWIB3HMd/JZ1esVujMWqE21vfkdup/J/a+ly5MsebPbLa7999llFK13cw6S6f8AR0L3vK1t/AzGD43TUlRHRUJErZpnOkde4ZmAAYwjYbZRz/pkpJNRiUcTg8RiqEsVilouMUkuLtxfLeT6omaxpc9wa0by4gAeclb2c5CMpStFXZrGFQj1UfWTYvRSQOoqbKQfzEY2G+0MaCPOCr0dx8wzGLWLq3X90vFmVUlM+ZJA0EuIAG8k2A85QmMXJ2S2mtNc4GWQjaC91j6yqR9Woq1OKfJeBfehk7e4Kc5m2bE0ONxsIAuCeFlag/VR85zSEvTaitvk7fMxGheJwy1Ne1r2uzzZmi48NuXKS0cRce0c1hTa0pd5dzTD1qeHoOUWrRs+x3vt5MhWsXQ7uV/TwD8w87QP1bjw9E8OW7lfCcNHduPeyTNvSY6qq/XX/svvz+ZndTVa9wnicbtYGll97cxdcA8ri9uZPNZUXtaPO6T0YRcKi3u9+21rfEsqR4aCXEADeSbAecrecqk27I1uxl4NRMQQQZXkEbQQXHaCqR9TwqaoQT/xXgXloBIDh9PlINmWNjexudh61ap9VHz7OItY2pdcSE619GpOl7qiaXsc0CSwuWubszEciLbeFutaqsWnc9/o9mFPV+jzdmns7ezvMjqZmb0E7cwuJA4i+22UC9uWw7epTR4lXpPCWug7bLW+pX+L0r6ivqGwNMpfUS5cu24MjrG+623fuWlbW7c34nS4apChg6cqr0UoRvfuX17C79E8I7kpIoSbuaCXH95xLjbqBNvUrcI6KsfP8xxXpWJlVW57u5bEZdZFIIAgCAIAgCAIAgCAw2luPCipzMWhxuGtbe2Ynr6hc+pYTloq5ey7BPGV1STst7fIgfwtv+at+1P4Vp10uX1/Y6P/AEtD9V/L9zK6Nadsr5u56iBjQ8HLd2cOcPkkOHK/Yso1NJ2kiljslngqWvpVG2t/Bpc9jJa7R6lLWsNPEWNJLWlgsC7eQN22wW3QjyPGWOxKk5Ko7ve7u+w9FRNFTROecscbBc2FgB1AKW1FGqEauIqKKvKTKyxXT6jc9zmYfHKSdr5GsBd1nwXE+squ6i4ROsw+R4uMUpYhxXJN7PqjopdOmEObHhcJa6we1gFnAG4DgI7Gx5rHWv8AxX8+BsqZLNNSnipXW5vh3esewaaU0TOkGGthmaRkvG0Am+20gYCDa53cFlrVwjtNH4RiaktD0lyg9+13+V2n8zPaI6UjFDLFNTsDGtabE5w654tcLbLLOE3PY0edmWWvLVGpTqO7v2W+TIviel8EU0kQwyldke5oOVu2xtuyLW6m3qr+fA9ehlVerSjU9JmrpPe/+R3RayH07Q1tAyFtzYAlgvx2ZALoq0uEf58jXLo/GvK7xDk/m/E+vhbf81b9qfwqddLl9f2H+lofqv5fuc1WsuRzCJaFpjcLHO4lpB53ZYprpPh/PkRT6PU4z9Sv6y5Wv4mU0IxCmrzKHUFNH0YadkbHXvf90cllTelvSKea0MRglC1ebvfi15mEfrAELXRd7omMcTdnitfwJLcljuCwVV/4r+fA9BZG6rVT0htrjva+OlsPNT6wYmODo8Op2OG5zbAjhsIZcJrGv7V/PgbZ5FVnFxliZNcne3/0T7RTG3YhFL3RTiMAhpY67g4EX2hwGxbac3NO6ObzHBrA1I6qpd77rZb5Mj+IaeUdHI9lJTNc4HK5zGtiaS2+y4BJsb8Fi6iXVR6dHJMXi4KVeq0t6TvJ+Owx79aD5QWGiZIHDawvLrjrbk2rF1pcl8/2LK6NxpNT1zTXG1vM8M2mcTPHwmnbfddgHvjWOs/2r+fAsRyirLq4uT+L/wCRlcC1lU0fgmkFO0m5MWUi+65aGt/ms41bb0U8X0exE/WVXTa/yv43ZOsWxfo6R1RC0TDIHNAPjg2tuB4FbZTtHSRzuHwrniVQqPR22fYVk/T5jXvJw6Fr3NLH7cpc129rvA2g9ar6x79Ffz4HWrI5yiksRJpO64pNbmtpJNBNMaWVxhEMdI8nwQ2wa/qvYeF1HettOotzVjys3ynE01rdN1FxvvX1ewmeK1Zihlka3OWMc4N8otBNvWtsnZXPCw9NVasabdk2lflcrmbWnMwgPow0nbZz3DZz2tVfXy5fX9jqI9GqU1eNa/wX3JdoZpHJWtkdJD0OQgAXJvcXvtAWynNyvdHi5ngIYSUVCelf+c2SNbTywgCAIAgCAIAgKh1wYtnnZTtPgxtzO9N39G/eKrVZXdjtejWF0KMqz3y2LuX7+BjvyY/6R3Tl8PpM+7b0Xidl/CWOj6mkWvxH/qeov6trfHf+xFKSodG9r2GzmODgesG4WJ7NSnGpBwluasbE6P4q2qp45m/LbtHJw2OHqN1bjLSVz5hjMNLDV5UpcPDgY3WH/d1R6I+8FjV6jLeS/nqff5MoNVj6OXNqgH9id9K73NW+juOE6Sfm17q8yRaV4MaymfAHBhcW+ERe1nA7vUtk46SseZl+LWFrqq1e19nwsYbQfQ11A+RzpRJnaBYNLbWJPM81hCm4u5ezXNo46MYqFrN8bmIqtWj31Lp+6Gi8vSZejPlZrXusHRd95dp9IYQw6o6t9W179luR866fiqf03e4Ka3Anov7Sp3LxKpWk7IvWvwQ1uGxQh4YSyI5iL+KAd1wrDjpQS7j53RxiwmPnVavtls7z40H0Pdh7pS6USdIGjY0tta/WeaQg4mebZrHHKKUbWvxuRPXT8dT+g/7wWut1kez0X9lU714Fdx7x51rZ08txs0zcPMrp8me81sxL46T6R33iqR9Voeyj3LwJlqd/TJPoXffYtlLrHhdJvysfeXgyQa5/0eD6U/dKzrcDzejHt5+75lSLQdobC6F/oFL9Cz3KzS6i7j5nmn5yr7zKe0/YXYjOACSXCwAv8kcFon1mdvk7SwNNvl5kcBssT1d5ZmgusK2WCtds3MmPuk/F281thUtsZyWbZDe9bDLvj9vt8jHa2zesjI3dG33lY1esWujithZd78C36bxG+iPcrKOJn1mdikxCAIAgCAIAgOitqWxRvkebNY0uJ6gLqG7K5nTpupNQjvbsa54hVuqJ3yEEukeXWG/adwHm2epU732n1GjSjQoxgt0VYsF2m7TTdzdwy5Oj6Pfwy5b2yrZrfV0bHMrJpKvr9fG97/XvKze2xIIII4Hf61rOsTurliaosdySOpXnwZPCjvweN49Y+6ttKVnY5jpJgtOCxEVtWx937E31h/3dUeiPvNWyr1GeBkv56n3+TKDVY+jlzaoP0J30rvc1b6O44TpJ+bXurzJXjOKx0sTppb5G2vYXO0gDZ5ytkpKKuzx8Lhp4mqqVPezwaPaV09a5zYC4lgBOZtth2KI1FLcWMbllfCJSq229pnVmeeVtrp+Kp/Td7gtFbgdT0X9pU7l4lUrSdkbH6P8A6NB9Ez7oVuHVR8txn5ifvPxMgsisVNrp+Op/Qd94KtW6yOz6L+yqd68Cu494861nTy3GzTNw8yunyZ7zWvEvjpPpHfeKpH1Wh7KPcvAmepz9Mk+hd99i2Uut8Dwuk35WPvLwZINc/wCjwfSn7pWdbgeZ0Y9vP3fMqRaDtTYXQv8AQKX6FnuVml1F3HzPNPzlX3mVliv9+/8A3s9zVofX+J1eH/7P/wCL8yRad6ACXNPRtAk2l8Y3P5lvJ3Vx8+/ZUp8UeZlGeOnajiH6vB8u/s8CpntIJBBBBsQdhBHAhaTs001dHc6pe/IHuLgyzW3N7Nvew6kZgqcIaTirX2s2UpvEb6I9yuI+VT6zOxSYhAEAQBAEAQFa6Vx4vOZoWRA07nENIMYJZe42l11XkqjuuB1WXSyqioVZS9dLbv3/ACI3hGi2J00rZoqfw23tmdGRtFt2ZY6E1tSPVxOZZbiKbpzqbH2SXkXFUOl6BxYPzvRmw2ePl3ct6su9jhoKnrkpdW/0v9im8U0SxKoldLJTeG83dldGBe1r2zKtoTe1o7rD5pl1CmqcKmxdkvsdVJoXiUT2yMgcHMcHA5494N/KTQlyM6mb5fUg4SqbGrPY/sWfS0FRWUD4q783K/MDYDZY3abAkcAtqTlG0jkalehhcYqmF2xVufx3lb1urWuYTkayUcC14F/U6y1auR1VLpDg5r1m496+1z34Hh2NUjSyCIhhN8pMThc8bk34c1KU1uK2Lr5PipaVWW3n6y8j24jhmNVjDFP0bIza4JjANjcXLbu3o1Uexlehicnwk9ZTu5Ljt87IkegWh7qAPdJIHySAAhvitA27CdpNzv2LZTho7WeXm+bLGuMYRtFc97Jetp4pVOmmE4pWSFphzRMe4xkFgOU7Bfwr7lXkpt7TscrxWW4WCkp2k0tLe/IjX5BYh83P14/xLHVy5Hq/jeB/U+j+xaGgndwa5lcwMaxrGxWy7hcG5aTwDVtp6W5nI5t6E5KWGldtty3+a7yVOW08cp3SPA8VrXtdNBfJcNsY27Cb+UqrjOW1o7jA4zK8JFqnU37+s/IxA0DxD5ufrx/iTVy5F553gP1Po/sWzofLWuY/u9gY4OAYBl8W23xSeK3U9LbpHF5nHBxnH0V3Vtu/f8SAY/q1qRK98BZKxzi4AuyuFzexB2eu61OlJbjpMH0hw+rjGreLStuuvueXBNHMVo5OkghyuILTd0TgQbG213MBFGa2pG7FZhleKp6FWd1v3SXkerSDDMYrA1s8N2tNwGmIbd1/Gvu60am95qweJynCNulPa/efkeKg1aVryM4ZEOJc8HZ1Bt7qFTkzfW6RYOC9VuT7F97Fpz0ktNQ9FSeHLHG1sd7eERYbb2G663WcYWicfCrTxGL1mI2Rk232FYTaO4q+p7qNP+dzB180dri1tmbqWnQne510cflkcP6Oqnq2tul9i0tF5Kl0ANa0NmzOuBbdfZ4pI3LfDSt6xx+Pjh41msM7x2c/jvMDpzoOyrBlhsyoA8wktwdyPI9qxqU77UellOcywrVOpth9V3dnZ8iuhoHiA/8Ajn68f4lq1cuR1DzvAfqfR/YtfQyStLH93sDCCAy2XxbbfFJW6npf3HGZnHBqcfRXdbb7/Mka2HmBAEAQBAEAQHyXgbyO1AcdIOY7UA6Qcx2oAZW+UO1AcdM3yh2hAOmb5Q7QgORM3yh2hAOkHMdqAdIOY7UA6Qcx2oB0zfKHaEBx0zfKHaEA6ZvlDtCA5ErfKHagHSDmO1AOkHMdqAdIOY7UBx0zfKHaEA6ZvlDtCAdM3yh2hAciVvMdqAdIOY7UA6Qcx2oB0o5jtQHHTN8odoQDpm+UO0IB0zfKHaEBz0reY7UB9NcDuN0BygCAIAgCAIDX/XSP+pn6GP8A5ICC5QhJ7sFweSrmbDAzM9x9TRxc48GhAbD6K6FU1FAIwxkjztfI9gJc71jYBwCEGY70wfsYvs2/0QHxNh1Mxpc6KFrWgkksaAANpJNkBQusPSplZJ0dNGyOnYdhDA0yOHyjsvl5D1nqEkPyhAMoQEu1e6EOxGXM8FtMw/nHcXHf0bOvdc8AeaAvynwOmY1rGQRBrQAB0bdgHqQg++9MH7GL7Nv9EB5cThpKeJ8s0cLGMF3Ext9mzf1IDXvTPSLu6fM2NsULbiNjWhuzyn23uPs3c7iTAZQgGUICwtWOr/utwqaltqZp8Fp/XOB/8YN78z1XuBdYwiD9hF9m3+iEDvTB+xi+zb/RAYvSSooqGB008UQA2NaI23e7g1otvKA140hxd1XM6V7WsvsaxgAaxvBot7TxQkxuUIBlCAtrVbq8By1lawEHbDE4f9x4PsHrPBCC0+9MH7GL7Nv9EA70wfsYvs2/0QEd02xajw6HO6CJ0jriKPI3wjzOzY0cSgNfMQq3TyOlksXPNzYAAdTWjYAN1kJLh1DD+z1H0o+6EILRQBAEAQBAEBQeuqJwxHMQQHQsyngbZr28yAhmGYdJUSshgaXyPNgB7STwA3koSbE6C6IR4dDlFnzPAMslvGPkt5NHAetCCTID5e8AEkgAC5J4AcSgKJ1naemscaamNqZp8Jw/XEf8Ae2191kJK+QBASbQXQ+TEZrC7IGfGycv3G83H2DbyuBsThuHx08TYoWhjGCzQP8A3f1oQepAdFZVsiY6SVwYxgJc4nYAEBr1rB01fiMuVl2UzCejZuzf5jxz5Dh50JIkgCAnOrbQV1c/ppwW0zD9q4HxB+7zPqQF+wxNY0NaA1oFgALAAcAEIPtAeDHMYipIXTTuysb2k8GtHEnkgNcdMNKJcQn6WTwWDZHHfYxv83HiUJMGgCAtDVZoB0xbWVbfzYIMUZHxh4PcPJHAcd+7eILpQBAYPS7SaLD4DLKbuOyNg3yO4AdXM8AgNcsexmWsmdPO67nbgNzW8GtHABCTHoC69REZFNO4ggGUWNths0A2Qgs5AEAQBAEAQHhxbB4KpmSoiZK3gHC9jzB3g+ZAYfC9BaWme59MJIXOFiWvvs5AuvYeZAZPvQfnFR9cfhQDvQfnFR9dv4UB5sR0ZZPG6KWaocxws5vS2uORLQDbqQGA+CXDvJl+2cgHwS4d5Mv2zkA+CXDvJl+2cgM9hmi0dPGIoJZo427mteOO8kltyesoD1d6D84qPrj8KAd6D84qPrt/CgPBjGiEVWzo6iWokZcHL0tgSN18oF7daAw3wS4d5Mv2zkA+CXDvJl+2cgHwS4d5Mv2zkBI6XAGxsayOaZjGgBrQ5oAA4AZUB296D84qPrt/CgHeg/OKj67fwoDF43oPT1mXumSeUMvlBmIAJ42aAL9aAxfwS4d5Mv2zkA+CXDvJl+2cgOW6p8OBByy7DfbK47uo7CgJMMHtsFROB6bfwoDnvQfnFR9dv4UA70H5xUfXb+FAYXGNX1LVvElS6eVwGUEzHYOQAsB6htQHh+CXDvJl+2cgPRSar8NjN+hL+p8jnD1i9kBLqanZG0Mja1jGiwa0AADqAQHagCAIAgCAIAgCAIAgCAIAgCAIAgCAIAgCAIAgCAIAgCAIAgCAIAgCAIAgCAIAgCAIAgCAIAgCAIAgCAIAgCAIAgCAIAgCAIAgCAIAgCAIAgCAIAgCAIAgCAIA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0488" name="AutoShape 8" descr="data:image/jpeg;base64,/9j/4AAQSkZJRgABAQAAAQABAAD/2wCEAAkGBxQSEhUUERQWFBUXFxoZGBgYFRwaIBgYGRkYGB0YGRccIiggIB0lHBgYITEjJSkrLi4uFx8zODMsNygtLisBCgoKDg0OGxAQGi8kICYsKy0sLTQsLCwsLDAwLSwsLCwsNCwsLCwsLCwsLCwsLCwtLywsLCwsLCwsLCwsLCwsLP/AABEIALcBEwMBEQACEQEDEQH/xAAcAAEAAgIDAQAAAAAAAAAAAAAABgcFCAEDBAL/xABOEAABAwICBgMKCQkHBAMAAAABAAIDBBEFEgYHITFBURNhkRQVIjJScXKBobEXM0JUc5KTstIWIzRDU2KUwdEkNVVjgqLCJaOz8ESD4v/EABsBAQACAwEBAAAAAAAAAAAAAAABBAIDBgUH/8QAPhEAAgECAgYGCAUDAwUAAAAAAAECAxEEBRITITFBUQYyYXGxwRQiM3KBkaHRFTRT4fAjQlIWYtIlNYKisv/aAAwDAQACEQMRAD8AvFAEAQBAEAQBAEAQBAEAQBAEAQBAEAQBAEAQBAEAQBAEAQBAEAQBAEAQBAEAQBAEAQBAEAQBAEAQBAEAQBAEAQBAEAQBAEAQBAEAQHkqMThZsfKxp5Fwv2b0B0jGWH4tssnoxPt9ZwDfagMfjukT6WCSd9OQyMXOeRgJ22AAbm23KAh1FrohLgJqaRjfKa4Pt5xsPYgLIw3EI6iJssLg+N4u0jigPUgCAIAgCAIAgCAIAgCAIAgCAIAgCAIAgCAIAgCAIDoqK2NnjyMb6TgPegPJ37iPiF8noRvcPrAW9qAjmlWsSKhc1klPMXvbmaPAHg3tc+EbbepAQ2t10TH4mmjZ1veXewZfegI/W6z8Rk2dM2Mf5cYHtdcoSZnVc6oxCsc6qmlmiiYS5r3ksc53gtBZe3M7uCEF0U9JHHsjY1notA9yA7kBVuvbFssMNMDtkcZHejHa230nDsQFMISWlqU0mySOopD4L7uivwf8pvr3+ooQXOgCAIAgCAIAgCAIAgCAIAgCAIAgCAIDrmnawXe5rR1kD3oDwT6QU7QXdIHBoJJYHPsBvJyAoCJVut6gZ8X0sp/djyjtfZAR+t10u/U0gHXJL/xaP5oCP12tjEH3yuiiH7kdz2uJQkuDAsHLqeI1b5JZSwGTNI62Yi5GQENsL23cEIMtT4bDH4kUbTzDAD22QHqQGtmsjFu6cRncDdrD0TNvBmw/7s3YhJGUAQF8alcJ6KhMrh4U7y7d8hvgt9XjH/UhBYKA4JQGu2srEHVmJS9EHSNitE3IC7xPGsBf5RPYEJMfQ6FV83iUktjxc3IP99kBJMI1VYiHtkzRQOaQ5pLy4gjaDZo/mgLxpg7K3pLF9hmI3E8SOpCDtQBAEAQBAEAQBAEAQBAfL3gC5IA6zZAYmv0poofjaqFp5dI0nsBugI9Xa1sOj8V75T+5G73usEBH67XS0fEUjndckgb7Gh3vQHu0F0xrMUnkaejgijZcljczszjZozPuNwcd3AICdd6AfjJJn+eVzR2MyhAdkOEQNNxEy/MtBP1jtQEU1v4p0GHPY02dM4RD0Ttf/tB7QgNfkJCAzug2Fd1V9PFwzh7vQjIcfUbAf6kBs4hAQGJ0qxQUtJPOfkRkjrcdjR63EIDV1l3HZd7jvttJPE7EJMtQ6LVs3xVLOesxlo+s6wQEgo9VOIyeM2OIHi+QEj1NuhBc+F4dPFDHCwwxMjY1gAY6TY0W33aPYgPT3tefHqJT1NysH+0X9qA5GCQ/KYZPpHOk++SgPZBTsYLMa1o5NaB7kB2oAgCAIAgCAIAgCA6KyrjiaXyvbGwb3OcGgesoCK12s7Do90/SH/LY53ttb2oCPV2ueEfEU0sh4ZnNZc8NgzFATulFVKxrnPjhLmglrYy4tuL2zOIFx6KA7u9ZPxk8z/M8M/8AGGoDlmCwDaY2uPN93ntfcoDXjWDiQqMQnc22RrujYAALNj8HZbm7MfWhJHUAQF9al8J6Gg6Ujwp3l/8ApFmt9gv60IJ+gCAo3XhivSVccAOyFlz6cm37ob2lCSt78EBkaLAqqb4qmmffiInW+tayAs/VZotVUckk89M7M5gawF7BYE3cTtuOA3IQWTeqdwhj9bpPZZiA47glPj1DvNGxjB7Q4+1AfE2j8EgtM10w5Svc8fUJy+xAeylw+KIWiiYwfusDfcEB6UAQBAEAQBAEAQBAEAQBAEAQBAU3r2ppukgeSTBlLQODZLkkkcyLbepAVUhJn9AsK7qr6eMi7Q/O70Y/CPuCA2aQgIDEaW4r3LRzzcWRuy+kRZvtIQGrt+e9CTguA3oD2UOFzTkCKKR9za7WOIF+NwCgNlMOqOiiZFDBM5rGtaCWhmwC1/DIPsQg9PS1Lt0cTB+9I5x+q1oH+5AcdyTu8aoy/RxNHtfmQGJdq/oXSummiM0jzdzpHudc+jfKB1AWQGZosFp4fioIo/RjaPbZAe9AEAQBAEAQBAEAQBAEAQBAEAQBAEAQBAEAQGI0qwNlbSyQP+ULtPkvG1p7UBrHXUzoZHxyDK9ji1w6wbISWTqRZEx09RI9oNmxMF7k/KcQ0bbeKL+dCC2O+4PxcUz/ADR5R2yZQgOTU1DvFhY36SXb2Ma73oDFaR6MyV8XQ1MwZHmDiIWWJLdwLnk7PUgMdRaqsOj8aN8p/fld7m2CAkNBozSQ/FU0LOsRi/adqAyrWgbtiA5QBAEAQBAEAQBAEAQBAEAQBAEAQBAEAQBAEAQBAEAQBAEBS+tXHhT1jo6eCFspa1z53RNe8k7g3MCBYDfZAQj8ra7hVTDqa7KOxoAQk7qLSPEZpGRRVNQ97yGtaJDtJQF56N6MvigaKuonnmO17unkAB8loaRsHM7ShBlO8kflTfxEv4kA7yR+VN/ES/iQFaay9KmUxNNRyS9P+sk6eQiLjlALrF52eYICvfyurvnc/wBoUJH5XV3zuf7QoD34FiuJ1kzYIKqcvd/mGzWje5x4AIC9MM0cEcTGyzTzPA8KQzyDMeJs1wAHUhB6u8kflTfxEv4kA7yx+VN/ES/iQFQ6wtMw2XoMPllaGG0k3TyOzOGzIy7iLDiePBARD8rq753P9oUJH5XV3zuf7QoDOaIT4niE4iiq52tG2STObMb/ADceAQF3Q4DG1oBfO4gWzGokues2da6EH33kj8qb+Il/EgPmXCYmguc+UAC5JqJQABxJzICktMNOnvmy0Es0cLLgP6Z5Mp8rwibN5D1oDA/ldXfO5/tChI/K6u+dz/aFASzV/DiOIy3dWVDKdhHSP6Q+Ed/Rs6zxPAHmhBcIwSPypv4iX8SAd5I/Km/iJfxIDE6TTUtDA6aZ81hsa0VEt3u4NaM28+xAUqdPq8SukjqHsBdcR3ztaODfDuT57oSXNq40pfiFMZJWhsjHZHZdztgIcBw2HchBLEAQBAEAQBAa+64/7zf9HH7igIZTwOkc1kbS97iGtaBckncAhJf+rjQZtBH0ktnVLwMx3iMb8jP5njbkhBNkAQFd6z9PhSNNNSuBqHDwnb+haRv9M32Dhv5ICi3G5JO0k3JPEnaSShJwgPXhWGy1MrYYGl8jzYD3kngBxKA2K0I0Sjw6HI3w5X2MsnFx5Dk0cB/VCCSIAgKi1qawPGo6N3Ns0g4cDGw8+Z9Q6gKjAQkIDLaM6PzV07YYR1ved0beLnfyHEoDY7RnAIqGBsMA2Da5x3vcd7nHn7kIMqgOHOttOwICi9Z+n3dZNNSu/s4PhuH64jgP8se23JCSu0AQEl0G0QkxGbKLthYR0snIeS3m4+zeUBsTheHR08TIYWhkbBZoHvJ4k7yeKEHrQGOx7GYqOB887rMaPW48GtHElAa5aXaTS4hOZZdjRcRx8GN5ec8ShJhEBduoj9En+m/4hCCzEAQBAEAQBAQPSvVpHXVLqh9RIwkAZWtaQA3rKA+tF9XDKCQyxTZ5CLB0kQOQcctiLX4lASrueo/bM+x//aA89dM+FuaaqhjbzdHb3vUNpbzbSo1KstGnFt9hjZ8caYQ/u6NjH5mtkEB2FuwkEm2y+87POsdZG17lj8OxOm6eh6ys2tl9pBo9XNFPLlbiT5ZZA5+wMcXbdriRx28VKnF7EzGpgsRTg5zg0k7bdh01WrnD43lkmJZXtNi05AQesKHUitjZNPAYqpFShTbT42PqHVvh72ve3Ei5rAC8gMs0E2FzwuU1keZEsDiYyUZU2m92zeSLQrCaOjcWUlbDJLIbZnNDnkb8os4bNl7WRVIvcyamX4qnFynTaS42JJBiwfJ0TK2B0lyMgj23bckWz8LHsU6cb2uYzwWIhT1koNR522bdx5vyli/xCm+oPxqNbDmbfwvGfpS+R14vXtkYYTiUUJkaLOYwB+V4BBaS47wd9uKOpFO1zXHAYmSbVN2V77OW/wCRGfgVh+dy/UasyoddTqep42F8lZI1rRcuLWAAdZUNpbWZ04SqSUYK7fAxX5BYZ/ig/wC2sdZDmXPwzGfpS+RONEcMgpKZ3clVCYmkmSUsBJIF7vcHAbARs4BSpRavc0TwleE1TlBqT3K21nr/ACli/wAQpvqD8ajWw5m/8Lxn6UvkZGlqHyx9JHVQvj2+E2K42b9ufgslJNXRVqUKlOernFp8iPY3PFXR9z99I2CQgERNaHPvsyXLjsPIb1iqkHuZYlluLinKVOVl2EU+DOg6Xoe+J6XNlyWZmzcrc1OnG9rmHoWI1et0Ho2ve2yx0yavsNaS12KWIJBB6PYRsIKjWQ5myOW4uSTVOVu4+p9XWHMDc+J5c7czb9HtaSRmHVcHsTWQ5mMcvxUr6NNuzs9m58iycFwQ0kDYoJY2RNF79Fv4lznZ9pO8lZlSzvbidcWNtc5zWVsL3MY57g2Ius1u8ktcR6t6x048y3LAYmMVKUGk2kr7Nr3bzuw3Eu6PiKyCTqbHtHnGe6KSe4118JXoe1g18DC6VaAOxB7X1FZIAwWaxkbQ1t97rEk5jzJWRXMH8CsPzqX6jEA+BWH51L9RiAmOhOijcNifGyR0ge/NdwAtsAts8yAkaAIAgCAIAgCAIDrnlDGucdzQSfMBdDKEXKSiuJrvpDjclZM6WUnaTlbfYxvBoH/t1Sb0trPp2CwdPC0lTgu983zL3wMsbSU7XZQDDHsNgD4AvsVuPVR86xSnLE1Gr9Z+JgKDRiOHEhU07o2xOY4FgcNjzs8Bo4Hf1bVrULTutx6VbMZ1cBqKqbkmtvZ29pFtcw/tMP0R+8VjW3nsdGH/AEJ+95HOqSqjiFY+ZwbG1sZcXbgLvHvUUmk22R0jpzqOjCmrtuVvoZ3R2ggr52V8DBT9DM9haBslAaCHEC2V3h7d6zjFSakth5+Nr1sFSeDqvT0op3/x27Vxuthl9FdFu5ZaiaTI6SWRxa4fJjJvbbuJJN7cgsoQs22UswzL0mnTpQuoxSuub/m4ocKpHqo+iFzVei3dlHQPjytljjgOY8WZG3bceoj181alDSSOFp5l6LisRGV3GTns7buz+5OltOeOCEBrRiA/Oyem77xVI+r0fZx7l4F/aGNHcFNs3ws9ytw6qPm+Zt+mVPefiVppvgLZH1E9KzL0MhZOwDZuDhK0ciD4Q4Hbuuq8ldto6vKsbKEadGtK+krxf00X5dmwxegulTqGbwrmB+yRvL99o5j2j1JCeiy3m2WRxlL1eutz8n2eBY+jtJCcTqpY2NLXRQvjcBsIeDmc3zlu0jiCtkV/UfwOXxtWqsBSpzbupSTXduT7rnrwXRboq2pqpMrjI781xLAd527idg2cutZRhaTbNGKzLWYSnh4XVl63by+BSmOfpM/0sn3yqx3uE9hD3V4FoM0ZFdhFM1uUStY0se7gMxzNJG2xHtAW7Q0oKxyTzF4PMqrlfRbd14MwOtTG5DK2ka4iONjc4Hy3kX28wBaw536ljVd3Y9Ho/g4at4lr1m3bsX7md1MNHc8549KNv+gLKjxPO6Tv+vBf7fNldY9M6KvqHRksc2olLS3Za0jt1lp4vvfidRhIRqYOnGaunCN79yLu0Oxc1dJFM7xyCHek0lpPrtf1q1CWlG5wGZ4VYXEypR3cO57TNLMoBAEAQBAEAQBAEAQBAfE0Yc0tO5wIPmIshlGTi1JcDXvSfR6WilcyRpyXOR9tj28NvO28cFTlHR2M+mYDH08XTU4PbxXFP7cmWHpjHC/BopLRue2KEMfsJG1gcGnfzuOorbJRcE2cxlkqsM0lDak3K64cbX8iKarKHpK5rnR52Ma43Lbhrh4pvuBvuWumlpLYex0graGEcVKzbXHa1x+HMyGuSVpqYgCCWxWIB3HMd/JZ1esVujMWqE21vfkdup/J/a+ly5MsebPbLa7999llFK13cw6S6f8AR0L3vK1t/AzGD43TUlRHRUJErZpnOkde4ZmAAYwjYbZRz/pkpJNRiUcTg8RiqEsVilouMUkuLtxfLeT6omaxpc9wa0by4gAeclb2c5CMpStFXZrGFQj1UfWTYvRSQOoqbKQfzEY2G+0MaCPOCr0dx8wzGLWLq3X90vFmVUlM+ZJA0EuIAG8k2A85QmMXJ2S2mtNc4GWQjaC91j6yqR9Woq1OKfJeBfehk7e4Kc5m2bE0ONxsIAuCeFlag/VR85zSEvTaitvk7fMxGheJwy1Ne1r2uzzZmi48NuXKS0cRce0c1hTa0pd5dzTD1qeHoOUWrRs+x3vt5MhWsXQ7uV/TwD8w87QP1bjw9E8OW7lfCcNHduPeyTNvSY6qq/XX/svvz+ZndTVa9wnicbtYGll97cxdcA8ri9uZPNZUXtaPO6T0YRcKi3u9+21rfEsqR4aCXEADeSbAecrecqk27I1uxl4NRMQQQZXkEbQQXHaCqR9TwqaoQT/xXgXloBIDh9PlINmWNjexudh61ap9VHz7OItY2pdcSE619GpOl7qiaXsc0CSwuWubszEciLbeFutaqsWnc9/o9mFPV+jzdmns7ezvMjqZmb0E7cwuJA4i+22UC9uWw7epTR4lXpPCWug7bLW+pX+L0r6ivqGwNMpfUS5cu24MjrG+623fuWlbW7c34nS4apChg6cqr0UoRvfuX17C79E8I7kpIoSbuaCXH95xLjbqBNvUrcI6KsfP8xxXpWJlVW57u5bEZdZFIIAgCAIAgCAIAgCAw2luPCipzMWhxuGtbe2Ynr6hc+pYTloq5ey7BPGV1STst7fIgfwtv+at+1P4Vp10uX1/Y6P/AEtD9V/L9zK6Nadsr5u56iBjQ8HLd2cOcPkkOHK/Yso1NJ2kiljslngqWvpVG2t/Bpc9jJa7R6lLWsNPEWNJLWlgsC7eQN22wW3QjyPGWOxKk5Ko7ve7u+w9FRNFTROecscbBc2FgB1AKW1FGqEauIqKKvKTKyxXT6jc9zmYfHKSdr5GsBd1nwXE+squ6i4ROsw+R4uMUpYhxXJN7PqjopdOmEObHhcJa6we1gFnAG4DgI7Gx5rHWv8AxX8+BsqZLNNSnipXW5vh3esewaaU0TOkGGthmaRkvG0Am+20gYCDa53cFlrVwjtNH4RiaktD0lyg9+13+V2n8zPaI6UjFDLFNTsDGtabE5w654tcLbLLOE3PY0edmWWvLVGpTqO7v2W+TIviel8EU0kQwyldke5oOVu2xtuyLW6m3qr+fA9ehlVerSjU9JmrpPe/+R3RayH07Q1tAyFtzYAlgvx2ZALoq0uEf58jXLo/GvK7xDk/m/E+vhbf81b9qfwqddLl9f2H+lofqv5fuc1WsuRzCJaFpjcLHO4lpB53ZYprpPh/PkRT6PU4z9Sv6y5Wv4mU0IxCmrzKHUFNH0YadkbHXvf90cllTelvSKea0MRglC1ebvfi15mEfrAELXRd7omMcTdnitfwJLcljuCwVV/4r+fA9BZG6rVT0htrjva+OlsPNT6wYmODo8Op2OG5zbAjhsIZcJrGv7V/PgbZ5FVnFxliZNcne3/0T7RTG3YhFL3RTiMAhpY67g4EX2hwGxbac3NO6ObzHBrA1I6qpd77rZb5Mj+IaeUdHI9lJTNc4HK5zGtiaS2+y4BJsb8Fi6iXVR6dHJMXi4KVeq0t6TvJ+Owx79aD5QWGiZIHDawvLrjrbk2rF1pcl8/2LK6NxpNT1zTXG1vM8M2mcTPHwmnbfddgHvjWOs/2r+fAsRyirLq4uT+L/wCRlcC1lU0fgmkFO0m5MWUi+65aGt/ms41bb0U8X0exE/WVXTa/yv43ZOsWxfo6R1RC0TDIHNAPjg2tuB4FbZTtHSRzuHwrniVQqPR22fYVk/T5jXvJw6Fr3NLH7cpc129rvA2g9ar6x79Ffz4HWrI5yiksRJpO64pNbmtpJNBNMaWVxhEMdI8nwQ2wa/qvYeF1HettOotzVjys3ynE01rdN1FxvvX1ewmeK1Zihlka3OWMc4N8otBNvWtsnZXPCw9NVasabdk2lflcrmbWnMwgPow0nbZz3DZz2tVfXy5fX9jqI9GqU1eNa/wX3JdoZpHJWtkdJD0OQgAXJvcXvtAWynNyvdHi5ngIYSUVCelf+c2SNbTywgCAIAgCAIAgKh1wYtnnZTtPgxtzO9N39G/eKrVZXdjtejWF0KMqz3y2LuX7+BjvyY/6R3Tl8PpM+7b0Xidl/CWOj6mkWvxH/qeov6trfHf+xFKSodG9r2GzmODgesG4WJ7NSnGpBwluasbE6P4q2qp45m/LbtHJw2OHqN1bjLSVz5hjMNLDV5UpcPDgY3WH/d1R6I+8FjV6jLeS/nqff5MoNVj6OXNqgH9id9K73NW+juOE6Sfm17q8yRaV4MaymfAHBhcW+ERe1nA7vUtk46SseZl+LWFrqq1e19nwsYbQfQ11A+RzpRJnaBYNLbWJPM81hCm4u5ezXNo46MYqFrN8bmIqtWj31Lp+6Gi8vSZejPlZrXusHRd95dp9IYQw6o6t9W179luR866fiqf03e4Ka3Anov7Sp3LxKpWk7IvWvwQ1uGxQh4YSyI5iL+KAd1wrDjpQS7j53RxiwmPnVavtls7z40H0Pdh7pS6USdIGjY0tta/WeaQg4mebZrHHKKUbWvxuRPXT8dT+g/7wWut1kez0X9lU714Fdx7x51rZ08txs0zcPMrp8me81sxL46T6R33iqR9Voeyj3LwJlqd/TJPoXffYtlLrHhdJvysfeXgyQa5/0eD6U/dKzrcDzejHt5+75lSLQdobC6F/oFL9Cz3KzS6i7j5nmn5yr7zKe0/YXYjOACSXCwAv8kcFon1mdvk7SwNNvl5kcBssT1d5ZmgusK2WCtds3MmPuk/F281thUtsZyWbZDe9bDLvj9vt8jHa2zesjI3dG33lY1esWujithZd78C36bxG+iPcrKOJn1mdikxCAIAgCAIAgOitqWxRvkebNY0uJ6gLqG7K5nTpupNQjvbsa54hVuqJ3yEEukeXWG/adwHm2epU732n1GjSjQoxgt0VYsF2m7TTdzdwy5Oj6Pfwy5b2yrZrfV0bHMrJpKvr9fG97/XvKze2xIIII4Hf61rOsTurliaosdySOpXnwZPCjvweN49Y+6ttKVnY5jpJgtOCxEVtWx937E31h/3dUeiPvNWyr1GeBkv56n3+TKDVY+jlzaoP0J30rvc1b6O44TpJ+bXurzJXjOKx0sTppb5G2vYXO0gDZ5ytkpKKuzx8Lhp4mqqVPezwaPaV09a5zYC4lgBOZtth2KI1FLcWMbllfCJSq229pnVmeeVtrp+Kp/Td7gtFbgdT0X9pU7l4lUrSdkbH6P8A6NB9Ez7oVuHVR8txn5ifvPxMgsisVNrp+Op/Qd94KtW6yOz6L+yqd68Cu494861nTy3GzTNw8yunyZ7zWvEvjpPpHfeKpH1Wh7KPcvAmepz9Mk+hd99i2Uut8Dwuk35WPvLwZINc/wCjwfSn7pWdbgeZ0Y9vP3fMqRaDtTYXQv8AQKX6FnuVml1F3HzPNPzlX3mVliv9+/8A3s9zVofX+J1eH/7P/wCL8yRad6ACXNPRtAk2l8Y3P5lvJ3Vx8+/ZUp8UeZlGeOnajiH6vB8u/s8CpntIJBBBBsQdhBHAhaTs001dHc6pe/IHuLgyzW3N7Nvew6kZgqcIaTirX2s2UpvEb6I9yuI+VT6zOxSYhAEAQBAEAQFa6Vx4vOZoWRA07nENIMYJZe42l11XkqjuuB1WXSyqioVZS9dLbv3/ACI3hGi2J00rZoqfw23tmdGRtFt2ZY6E1tSPVxOZZbiKbpzqbH2SXkXFUOl6BxYPzvRmw2ePl3ct6su9jhoKnrkpdW/0v9im8U0SxKoldLJTeG83dldGBe1r2zKtoTe1o7rD5pl1CmqcKmxdkvsdVJoXiUT2yMgcHMcHA5494N/KTQlyM6mb5fUg4SqbGrPY/sWfS0FRWUD4q783K/MDYDZY3abAkcAtqTlG0jkalehhcYqmF2xVufx3lb1urWuYTkayUcC14F/U6y1auR1VLpDg5r1m496+1z34Hh2NUjSyCIhhN8pMThc8bk34c1KU1uK2Lr5PipaVWW3n6y8j24jhmNVjDFP0bIza4JjANjcXLbu3o1Uexlehicnwk9ZTu5Ljt87IkegWh7qAPdJIHySAAhvitA27CdpNzv2LZTho7WeXm+bLGuMYRtFc97Jetp4pVOmmE4pWSFphzRMe4xkFgOU7Bfwr7lXkpt7TscrxWW4WCkp2k0tLe/IjX5BYh83P14/xLHVy5Hq/jeB/U+j+xaGgndwa5lcwMaxrGxWy7hcG5aTwDVtp6W5nI5t6E5KWGldtty3+a7yVOW08cp3SPA8VrXtdNBfJcNsY27Cb+UqrjOW1o7jA4zK8JFqnU37+s/IxA0DxD5ufrx/iTVy5F553gP1Po/sWzofLWuY/u9gY4OAYBl8W23xSeK3U9LbpHF5nHBxnH0V3Vtu/f8SAY/q1qRK98BZKxzi4AuyuFzexB2eu61OlJbjpMH0hw+rjGreLStuuvueXBNHMVo5OkghyuILTd0TgQbG213MBFGa2pG7FZhleKp6FWd1v3SXkerSDDMYrA1s8N2tNwGmIbd1/Gvu60am95qweJynCNulPa/efkeKg1aVryM4ZEOJc8HZ1Bt7qFTkzfW6RYOC9VuT7F97Fpz0ktNQ9FSeHLHG1sd7eERYbb2G663WcYWicfCrTxGL1mI2Rk232FYTaO4q+p7qNP+dzB180dri1tmbqWnQne510cflkcP6Oqnq2tul9i0tF5Kl0ANa0NmzOuBbdfZ4pI3LfDSt6xx+Pjh41msM7x2c/jvMDpzoOyrBlhsyoA8wktwdyPI9qxqU77UellOcywrVOpth9V3dnZ8iuhoHiA/8Ajn68f4lq1cuR1DzvAfqfR/YtfQyStLH93sDCCAy2XxbbfFJW6npf3HGZnHBqcfRXdbb7/Mka2HmBAEAQBAEAQHyXgbyO1AcdIOY7UA6Qcx2oAZW+UO1AcdM3yh2hAOmb5Q7QgORM3yh2hAOkHMdqAdIOY7UA6Qcx2oB0zfKHaEBx0zfKHaEA6ZvlDtCA5ErfKHagHSDmO1AOkHMdqAdIOY7UBx0zfKHaEA6ZvlDtCAdM3yh2hAciVvMdqAdIOY7UA6Qcx2oB0o5jtQHHTN8odoQDpm+UO0IB0zfKHaEBz0reY7UB9NcDuN0BygCAIAgCAIDX/XSP+pn6GP8A5ICC5QhJ7sFweSrmbDAzM9x9TRxc48GhAbD6K6FU1FAIwxkjztfI9gJc71jYBwCEGY70wfsYvs2/0QHxNh1Mxpc6KFrWgkksaAANpJNkBQusPSplZJ0dNGyOnYdhDA0yOHyjsvl5D1nqEkPyhAMoQEu1e6EOxGXM8FtMw/nHcXHf0bOvdc8AeaAvynwOmY1rGQRBrQAB0bdgHqQg++9MH7GL7Nv9EB5cThpKeJ8s0cLGMF3Ext9mzf1IDXvTPSLu6fM2NsULbiNjWhuzyn23uPs3c7iTAZQgGUICwtWOr/utwqaltqZp8Fp/XOB/8YN78z1XuBdYwiD9hF9m3+iEDvTB+xi+zb/RAYvSSooqGB008UQA2NaI23e7g1otvKA140hxd1XM6V7WsvsaxgAaxvBot7TxQkxuUIBlCAtrVbq8By1lawEHbDE4f9x4PsHrPBCC0+9MH7GL7Nv9EA70wfsYvs2/0QEd02xajw6HO6CJ0jriKPI3wjzOzY0cSgNfMQq3TyOlksXPNzYAAdTWjYAN1kJLh1DD+z1H0o+6EILRQBAEAQBAEBQeuqJwxHMQQHQsyngbZr28yAhmGYdJUSshgaXyPNgB7STwA3koSbE6C6IR4dDlFnzPAMslvGPkt5NHAetCCTID5e8AEkgAC5J4AcSgKJ1naemscaamNqZp8Jw/XEf8Ae2191kJK+QBASbQXQ+TEZrC7IGfGycv3G83H2DbyuBsThuHx08TYoWhjGCzQP8A3f1oQepAdFZVsiY6SVwYxgJc4nYAEBr1rB01fiMuVl2UzCejZuzf5jxz5Dh50JIkgCAnOrbQV1c/ppwW0zD9q4HxB+7zPqQF+wxNY0NaA1oFgALAAcAEIPtAeDHMYipIXTTuysb2k8GtHEnkgNcdMNKJcQn6WTwWDZHHfYxv83HiUJMGgCAtDVZoB0xbWVbfzYIMUZHxh4PcPJHAcd+7eILpQBAYPS7SaLD4DLKbuOyNg3yO4AdXM8AgNcsexmWsmdPO67nbgNzW8GtHABCTHoC69REZFNO4ggGUWNths0A2Qgs5AEAQBAEAQHhxbB4KpmSoiZK3gHC9jzB3g+ZAYfC9BaWme59MJIXOFiWvvs5AuvYeZAZPvQfnFR9cfhQDvQfnFR9dv4UB5sR0ZZPG6KWaocxws5vS2uORLQDbqQGA+CXDvJl+2cgHwS4d5Mv2zkA+CXDvJl+2cgM9hmi0dPGIoJZo427mteOO8kltyesoD1d6D84qPrj8KAd6D84qPrt/CgPBjGiEVWzo6iWokZcHL0tgSN18oF7daAw3wS4d5Mv2zkA+CXDvJl+2cgHwS4d5Mv2zkBI6XAGxsayOaZjGgBrQ5oAA4AZUB296D84qPrt/CgHeg/OKj67fwoDF43oPT1mXumSeUMvlBmIAJ42aAL9aAxfwS4d5Mv2zkA+CXDvJl+2cgOW6p8OBByy7DfbK47uo7CgJMMHtsFROB6bfwoDnvQfnFR9dv4UA70H5xUfXb+FAYXGNX1LVvElS6eVwGUEzHYOQAsB6htQHh+CXDvJl+2cgPRSar8NjN+hL+p8jnD1i9kBLqanZG0Mja1jGiwa0AADqAQHagCAIAgCAIAgCAIAgCAIAgCAIAgCAIAgCAIAgCAIAgCAIAgCAIAgCAIAgCAIAgCAIAgCAIAgCAIAgCAIAgCAIAgCAIAgCAIAgCAIAgCAIAgCAIAgCAIAgCAIAgP/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90" name="Picture 10" descr="http://maliamedia.biz/wp-content/uploads/2012/01/Lifestyle-by-design-Action.png"/>
          <p:cNvPicPr>
            <a:picLocks noChangeAspect="1" noChangeArrowheads="1"/>
          </p:cNvPicPr>
          <p:nvPr/>
        </p:nvPicPr>
        <p:blipFill>
          <a:blip r:embed="rId3" cstate="print"/>
          <a:srcRect/>
          <a:stretch>
            <a:fillRect/>
          </a:stretch>
        </p:blipFill>
        <p:spPr bwMode="auto">
          <a:xfrm>
            <a:off x="3352800" y="3810000"/>
            <a:ext cx="2628900" cy="1752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xmlns="" val="38779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Health belief model: </a:t>
            </a:r>
            <a:br>
              <a:rPr lang="en-US" b="1" dirty="0"/>
            </a:br>
            <a:r>
              <a:rPr lang="en-US" b="1" dirty="0" smtClean="0"/>
              <a:t>Six </a:t>
            </a:r>
            <a:r>
              <a:rPr lang="en-US" b="1" dirty="0"/>
              <a:t>Constructs</a:t>
            </a:r>
            <a:endParaRPr lang="en-US" dirty="0"/>
          </a:p>
        </p:txBody>
      </p:sp>
      <p:sp>
        <p:nvSpPr>
          <p:cNvPr id="3" name="Content Placeholder 2"/>
          <p:cNvSpPr>
            <a:spLocks noGrp="1"/>
          </p:cNvSpPr>
          <p:nvPr>
            <p:ph idx="1"/>
          </p:nvPr>
        </p:nvSpPr>
        <p:spPr>
          <a:xfrm>
            <a:off x="457200" y="1752600"/>
            <a:ext cx="8229600" cy="1828800"/>
          </a:xfrm>
        </p:spPr>
        <p:txBody>
          <a:bodyPr>
            <a:normAutofit/>
          </a:bodyPr>
          <a:lstStyle/>
          <a:p>
            <a:pPr marL="114300" lvl="0" indent="0" algn="ctr">
              <a:buNone/>
            </a:pPr>
            <a:r>
              <a:rPr lang="en-US" dirty="0" smtClean="0"/>
              <a:t>Perceives, or has the confidence, </a:t>
            </a:r>
            <a:r>
              <a:rPr lang="en-US" dirty="0"/>
              <a:t>that s/he can successfully preform the behavior </a:t>
            </a:r>
            <a:endParaRPr lang="en-US" dirty="0" smtClean="0"/>
          </a:p>
          <a:p>
            <a:pPr marL="114300" lvl="0" indent="0" algn="ctr">
              <a:buNone/>
            </a:pPr>
            <a:endParaRPr lang="en-US" sz="500" b="1" dirty="0" smtClean="0"/>
          </a:p>
          <a:p>
            <a:pPr marL="114300" lvl="0" indent="0" algn="ctr">
              <a:buNone/>
            </a:pPr>
            <a:r>
              <a:rPr lang="en-US" sz="3600" b="1" dirty="0" smtClean="0"/>
              <a:t>Self-Efficacy</a:t>
            </a:r>
          </a:p>
          <a:p>
            <a:pPr marL="114300" lvl="0" indent="0" algn="ctr">
              <a:buNone/>
            </a:pPr>
            <a:endParaRPr lang="en-US" sz="1200" dirty="0"/>
          </a:p>
          <a:p>
            <a:pPr marL="114300" lvl="0" indent="0">
              <a:buNone/>
            </a:pPr>
            <a:endParaRPr lang="en-US" dirty="0"/>
          </a:p>
        </p:txBody>
      </p:sp>
      <p:sp>
        <p:nvSpPr>
          <p:cNvPr id="4" name="AutoShape 2"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155575" y="-13033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eg;base64,/9j/4AAQSkZJRgABAQAAAQABAAD/2wCEAAkGBxQTEhUUExQWFhUXFxwbGBgYFxwcHBwdFxgcHxwcGB8cHCggHB0lHBwYIjEiJSkrLi4uFx8zODMsNygtLiwBCgoKDg0OGxAQGywkICQsLCwvLCwsLCwsLC0sLCwsLCwsLCwsLCwsLCwsLCwsLCwsLCwsLCwsLCwsLCwsLCwsLP/AABEIANsA5gMBIgACEQEDEQH/xAAcAAACAwEBAQEAAAAAAAAAAAAFBgMEBwIAAQj/xABHEAACAQIEAwYDBQYDBgQHAAABAhEAAwQSITEFQVEGEyJhcYEykaEHQrHB8BQjUmKC0XKS4RUkM6Ky8UNzo8IWNFNjg7Pi/8QAGQEAAwEBAQAAAAAAAAAAAAAAAQIDBAAF/8QAJxEAAgICAgEEAgMBAQAAAAAAAAECEQMhEjEEEyJBUXHwMmHRkVL/2gAMAwEAAhEDEQA/ACqvqPPn6/616QrCDsZrhFIj3qRAJGaI9Py51wCe2r+EqW110nrrPzrxVhzjcGTHOD9TFdW1VSBJBkEGORA3k6c/nXrdtdBDEkAHkPlH6ilOPqhf4htOpETzB0+XpUj5AYJO0iATuNjI308tudfFA/gJiIgz038jBr1x8rAlBPOddjuvtIpWEpYO4BxW1Ew1sDXyuAa/5qf+7hmI+9GnSBH4VnRvn9vwbEAaOo227y0RPU6VpTikfYy6K7z0+v8ApUDGeUa/nVphShwrj92/jcWgVDhLDC2twc7gyyM06mSZAGkDrQGGWa+TUaXJ9v7TXiaWwkmau1NVwa7DTp86NnEo11+X96nwX/EX1/KoA1T4I/vF9fyNMgM6xI/3lP8Ay7v/AOy1X1LGHG62P8qf2rrEj/eE/wDLu/8AXbr5mMbsP6rY/KqkzpWslBl7spJywAVnnlgR8q+C6gIAAkzEIeQ5nLA+dcYW5NpTmJktr3oP3j95BB9BoNq5K/vE57/eunkf6Pc+2tcALqm2nKvXEMiPP8K6DivpuCmoJFcsSsaAf6f3qK3go3aev+tWO9FcviAK6gaPW7WUAToJ/KK4uYadZg+QH51296ANq4/aPSuo4hv8LR5zM2p12H5VGvA7IjQ/5jyqz3x/Qr6Lp/Qo7BSFi6BmMbSY+derkmvVEqKSv5wa8l2D8t/Kh2Ox1tGPeOqRHxMB16nnVnDutxMyFWjTMGn8OdVJBLvNGLAKoMkltB6sREafWucNxS3dM2rlq4VGvdsrETO8E1k3azity9iriSciOUVOXgMFiNiSQTNUeHu6XFZZVgdGGhE/lQYyVmodsO0hwltHHiu3SRbB+EBIlm8hIgab+tJmH7d4vUG4pnqgMeXpVntnmxTYMaBu6csdhLEEkfLblMVS4N2YLBmaSVOwB116EUjnFLZSOKTHS3xHvGwV4gAlmBA2nu505x4a129ufWsa7S2f2PC2GyyEIdR627iEfXemrj/2h9zeFpLIfMiuGN1VHjnQyNDp9RSPdHcWm0Od1iASNwDHrGlKnZvBLZwZsohQW7t5RO7BL7gO3UsqqZpeu/ag8wcIZgn/AIo2G8QsGgyfaGYFu3hg5LMSWuN95iYXLBMTvPKhV2g1Rp2FecxgiSInyAH5VKWrP8T2xNu2lxsCpVjlnvW0YCYMrz1+RrjAdu0u37Nr9jC97dt25759M7qsx5TMUqTG4s0DvOm362rtXFFcP2fsJMJuZMkn8TUHGMNbtqMiopM8v1NFwcVbBH3OkVVereAP7xPX8jS1wvEZrtzWYgHSBIEmNB1GtMXDv+Inr+RoY5ckmHJDg3EuYkf7wv8A5Vz6vbr7lPn/AJUH41DevOcYUKRbFglH/iZnGcR/LCf5/Kg/Gu2OEw1w2XuTdA8SogOWRIDE6AwQY31rSZw7hX/dr4jz1zLO/VBB9q5Jm4u50PNzy9Mnz9qqdneMWsRZBtMTlkMDCka9FER6VfK/vF32PNz/APz+dd8BCC2q+90POpK+E0TjjuRXjbFQYriNq2uZ7ihZiZ59NOdVbPGLN1glu4CTygj8RXNs4vErtyFfLDyT+NcopJ2086+ph4IPz+VIuQCxFfDXVRYk+Bj/ACn8KcIpGvV8evVIc/MtqbtySZZiSWOupkkmmXh+DvYcrctNJyAsAIld2DDmANfqKH8O4Y6s6QO8W4ykE6SpII2PMGn3sth2a7Ym4uXObd1OZDCNII0gnfTQ0s8lSSLY8KcG2JzYfvMVcuMoU3NQuwBPMTuDprzkmmqxw5zaci0udRIGk5VjXpzFQ8XVEw5LalMgB3MghRry96k4dxRTldrigQFKlSWPKAARJOw5a9KnnjLki3jyi4v4K3bLGCzirWFtWMxOS5KkkzdRS4tiNtCSD9KL8KxhJ8DKRAGrxOs9PSmzF8PFq4ztbgyQzhZJA0Gu+Xy6UIwPAEW/3oQmzvkMTm6D/wC3zgkHltXZYcqonhy8bsB/aN3vdWQ6MLZQhW+6cslp5DU6dRrSRwXh7Yp2ZngCC7nUgAfU5R9K/RSYjOII8MfCwBn1GojypO472as4XNisNbVEj9/aUeBQNO8UfdAmGA0jXrVXahUSUalO5fIh9r+GWsPhh3TOWVlkNzVwwzKY65dBprRH7O+GWxYXEyM4LZpGwBI0OYAe4PtUfariL37FrDgKWu37ayDIUDMQGIGk7jmQG6Vc7P8ABr+CtgMwZGJI0kBp+E8+hB5+LpUHbxbNC4rLQW7U4a2MBc8eYvcJtxG6p3nIn+Ezr96kLgjFcVhmPLEWT8ryVoXG+zGKxdm1dsFWUBh3TEJudXUkQzMRHiI0URuazvWzeXvAUa3dXMpEMDbcMVjrp6ag7VSMXSByVs/UdnaljtXjCrxHIRp1oTwj7VsJdfKyXbcmFJAaZ65SYq32wGd7bIZDKIjz1HzFaHtbMW10J/A+OWrJ/f3PHcCHYsxlF8RAGk07dm+JW77I9syJ8tNDvBrC+GWBevXTcJyKxBJ5AEgDX0+lP3Z57WF7y7h2h+4uFdOdsZpIjbTnHKs8UoVE0zudzNM43jrWHYXrrBUW24JPm1uAOpMVi68BtYjFXHtYlL5uO9wJni5DMTDKRqYMeEnah/a3tjiceLNq7kEEkBRlDFjAZpJ0AB6c6MdnsJ+z2yUZGuHZwfi20BHwxyHlVZypEscbY9/Z/hLNiyXJRJ8MnwCVZg2pOpMLpyy0yY/iFm0ytcuIojTeT6QY+lYPhXxGLY3bl0NcDffEgwddBoAT0orxG9cdrNnaAWVt/CZnUawD12ijFxWrOnGTd12bxhcWlxQ1tldTsVM70k9uca3e5DdW1bUDViYLNJ2XfSPSlPgXFL2EZg+bKGiV2Mz+IBIPUVH/ALVS/cFzGXrVxkQBLWYkSRJZyqkM0wIk/CNNqf8AtCU7pk2FxFk3IGLDeEhg6FUaRoC0kCD/ABx1kUQ7IcAdblq73h8BJdWBmFI0IOx1HvQu5xrENJs38OLY3W1bhkHIOLgzCdpiDTp9mV97ti413LmFwhcoAGQgakAwCXD+wGkEUjbboekojTYI3kek0o9teJX7k2bL27aaZma5lZvIQNBTsyAAmB8hWJdoeD3bV798qm5dh3YxBL7xrsplQP5aNULGNugpgcVjsMTdDi6q6sFuFgQOoPlzGtag+KD4fvFMq6BgfJgCPoawgWmVHZAUdfF4J1UfFIXcZdNRzFar2VvN/sqzmEAIqrH8APhHsNPainYZxrR8ujWvV8c16lYDK+2jWkZLqeJ7jHMyKAkgScxmS/TTYHpXuzfEUV+8Z2Oq6ZfvMwUCNzqZ010p8xnZtblvIqW3X71u5m8YGoCEN4GHIx8qWOF8HtYTEi+7hMMis4N1hKtoqpP3j4pBiTl1E7ynG2nRfHkqLi2EcbwsNNt0AgnMhXQgyDPUeY6AgipOCdkrNts7S4kG2rHS3HX+M5tQTsI561B/8fYEtDXHddie6u5R5gRM7agUwcHxS4hc1hu+QSMygwZGxmIOuxpnH7JRm0tBm3ciIP6HKqmMtxDKIDNsORy7D1ifnVHjfE7eAstcuAqCIRRqzsQdF15AEk6ACZpLsfalm/d/svgPM3vECNQYCEbxz609C2PQxJkZY85/KrfDbwcsrCROVgeYIAI95NLNztBh1s/tLPltgwRuc5HwADc9PntSU/2j3FdjatrkzEqt0s2hMmQjLrM8zFCIWOt/D4bhVp1YqyM4LNcEsSJKKiicxC/KSedDr/b/AATIUW1fCOMrA5JWdnXxGYOsTOntSZ2z43dx4tXTbVRaUgqrEzr8WvkAI1MDeg/BOEveIIJAzAT8yT+A965qKWwrlKWuw92m7XYvviqXblqyFUWraMVXu9kJA0cmNT105VX4uLuJw/fXQ/f24lnDZmTprqYGo9DRJLdy3h7JYA3Fa5kbc5Q7Kw30ghD/AFUctlmsYwXVIC4cXEJiJUg7zOxIOgEGkeWmkiiw3FtiLgeGk20bKe8NxfDqfCDqT0/tWsYHtNZs2Ut3rhXUm34GJ7sGIZo+6ZH/AGpY7M3khPCJ5jKxkNuPCDE6T6V1xcd9iTaDeGzZVHgfeMvcUnnBZQecqdd6nz5Xy6LPHxa49ir337Li7wyhld2fUSGR2ZlInQiDv5Gm3DcYQ4G5eTK7AG2UtpDp3wy66mEgkzESOc0tdo8Cy3rPgOTu9BJIIznUHU76R5bVewnCLlq1eFhWa+yW/IBnvIF9h4jPILJ0qvstEamk/oHYE4W+4GQpIgRcMkDoYgGNhlIMRzqtfW7hrrqjHKHga/FOqkgaEx+dOWK7Lfs92Qne2zJFxVUHMJOUifiMSDsfYgdXhabE32uaHwljPw5Ldsb7SQCNDMmh6tao5Yk92B+zOHV8QiIrL3kkbwFjxMOoUgj1gUzcY4f+zvaJTNbVGVLgWYYsdPJo6nXXeqHYbDG21u8E8N1LpYz/AMObsrkHMMDBj+AH1L9rO0921bxKWwP+GFVoMhnjxa6EQxjTQimcF2dHI/hdICdrMSncpaFxbbXbme4DLMFRDClV1zEtsY0Q9aF8IxWFtsDLGNC5/HJrB5aHagnE7SAYREU64dHuR8bXnZ+8zzqTmWOsAVNd4LifvpbtDlnvWVj1XvC43EyJ1E1RQ9tEpTuXIdrlizdUXFIYEhRctzPi0KuIlf8AseVPXZjDratoqCCSLj67sygNPsAPasv7P8HxFl7Ny3ozMFeHVkZSw1DKSDA1jfQVpP8AtVwZ5AmdBMesTUopJ6KTk2tjFe43bVihzZgBIiN51k+hrEeL9pcRjb/jCAW86wgI3IOp1n4frWiccc94t1R4mkATAYGJSToCYBVjoCsHRjSvj+HK7s9vvIbcK9pMrD4lZXtypB1IY8zVZXWiUGk7Yp4BsXduXBh7htqbTWrtxvAipcIkAnUscoggT8617hWPL2reGKLbVEVQVUj4FAAW390dAxB8udKWHACKLbGBJ7wxmdiCJXKBosxngTACzqaK9n76gRrOZgNP4XOv0rl0dJ27DDnznz2r1S4rViRpOvz1r1I+zijw/EElQQRvvvsD/esm+1XGm7xC5bU/u7MALyzlQ1xh/U2X+k1pa4nLl1kBhzHPSPqKyXjlm9fxt42p8V9s7bABnyjMeQnSnTVWBpt0heDldem1On2bcceziJWSrA96nJlH3h0Zd/n1oliexNq0mfEXc0ARlGUaatyYmTppy9dCnA8Bbt3rQt2zN0FNQdA4g7LG2usCpSzRtJFo4HTbK32x4xlxuAiCBaeARIl2ykxz0j5UvcG7P2xBztI5cvQjnVjinG7WLv4Ulm72xYW3cV4ALhYZ7QkzJEn286IYDhxz+K4MrA5dxy5yxG/pU882nS0W8fGqt7Frt3hxZS2qsxDEsQ2wIDDTrM7nXw76mqnA+zrXhIZASBGZo+94s28CNQaMdtsILdnD2yczO9wsQAPAAI8zqQZPSlfGcRYqLYJCc1B0Y9W6+VPjcpQVEpqEZu/+Dxg8LhVF1BiBmXW34ZRjPitsQTM8jAipeCcKylWh8hBBiDlkfy6xNZwL5FF+H8auW/gaP9NB7CKZ4U1TYsc7i7SQ39qrgsLgrSjMzpiNdyQzoBIHmpGn8NFcFwi/cwVxGOQuAkwRlCmfHJJylgFJ5AUrW+0Fu7dt3L1qbiAKlwEhgIOm8ESSYjma1HhPFFdFa2wOWCY+s9dKDx1X9BWZu19iJ2V4XiDeyoWtBD+8ePgIGyzpn6dN+ktY7I93da7ZCsGzZrZEN4tfCdn1nRoOvOjWNwyKveochEBwuxzHf1618w+PDOFG2XNz1gx/ah6aqmF5ndoSe02IOez3NubVgEXGT7rkmUKATCrlk9SRyNGcBnUKrA52RXMgAhWz5FjcTBOvSOVNWN4cjkXNrmilhz6Zv770q9o3uLdwz2lnU2ys8yC8Ry1DeIbagDxGg8fHoKyOXtYWt+K0y6SEhgwOhAlTA1Inp5jnSC/ZTGNiLq4i4qWX8YZCTnLj7gMQZBksPDsN5D9avfvGBy/CpmDImdDrEER7g0P7YPc/Yu8tfEhBfmRbbRyvmCV9iaeP2Sd9HFq/as2lOe2EtKS8MDlXJpIBncARzJpE412tTEZv93ZrYXLLXCrZWOmfICo8R09YmqXH/wBxhbFgAKbhz3AI1KRlBjeCx9xVXsphO9dhrkI8cbEKwYA/15T/AEiqNrjYsU3Kke4rxlXdHtK6HuwrZnzkkMzSGgEyWkzqTQpsQSSTqTuTqZohxjhv7/Lbkq3wgDYj4hty396scM4FnPjkAbjY13NVZ3pyuinw3iN20c1p2TrHwkcwynQj1HyrT7HGS6WXuqLWYvmDGAWTSVLbjxA842pYwOHW2wRFXf8AmJHUkxA+dO3DsGb+EaxeJXMzd2wOqMCcrKQfSROoYg/FUvU5OqKyxcY3ZC/Fu+cWFBYoGd4B8AAVRn08OYtop8XUClniuOuteOS9kRPARlVhcyn4bsg51GoCnQCYia7wXH7fDbd+1dRu9cLbCIBAVXYu0mABqIG5kGg+L7WYVte6vTPRB6/eqi5SjaF9kJVLYwXeOoJbKM3MzQxuy+IxF0aYtBcI8ZzhEUwCwzQIGrROvvVPDdsLKwUsOWGoDFQs8piTvW3rxBcTYw99PhuWlcDpnAMeo29qHGS7Z3OD6RRS3AAktAAk7mBEnzNeqZxXqUUTb7BbV0khQqMxJ5ZFJP4fSstTjndYtrty2SrKxyg65b3iMEjWJPuOUVpXD+0gvuFt4XOZ/wDqchuSyobYA5gt9dKt8J+z/DNbZcQM7aqpEgWgdQEiM2UMsk6ErsObKLegp1v5LeHxi3LIObMCJBHPTnVY8Yt21a62UW7IFwtqfhBhVMRq2UATrpQtbZsg2ggV7chgPh/dxJA3ggqw5wwpo4XwYC0DetobzPbuEEZghVvCFnmFJE9SeUVlx425fg2ZJpR/JiHDuB4tyuJ7llQuGFx/CsE5jlnVgRMEAimjC4ySoYsANoAP1rTO0XC7l+3CMM2aYc76ERPvOtI2F4M5v9yyZXU+PnlG+boQREHnIp/IttaE8alFuxP7W3bzXg12AuWLQBnwz4i2nxTvy6bUtmmHtpjBcxV3L8Fs90gH8NvT6tmPvS8a0wjUUjHN8pNnLbGpw0a+X51A+1d4ptcophSa1dj9fQU29juMtbuBJgNt5EbfrnJqv2f7D3LoV7rG2p5LBaPPkK0A8Gw2Bwd5ltlgUysc37xsxAXxR4QGIbQctjUXmjdLZaOGXbGc4lWsyPhYr66mfoBVC/cW3dthmUEo+swIBTcmhPAseotWkZwIVSwmQrFdSf4d9p51N2zwRfD2riw6pdlyNQAylQR/URNK5asKiuXEZFxYMAOpDEbGeYg+fl6UK7S2ouSoLMjG4gJgFnSADpsJaPbpS5h+MdwLjZFYWsOtwiSGbIhISdQo2EwedJvGO3WKxjZVC2AVhVt7mNYzHWDroI9TVcfv6EyL03s0Xgy4i53och3YQCGnKSpmY6aEgbDzNKXbnjt/9nUd5lQqwKJopYNlExqwBHMxSSvGbl57aXrtw25AISBO+URpzyz5TR7tbei0EIkLZXNHI3blwifbJ8xU3FxkkUjJSTb/AHTFx+K57Nm24H7ln8e7Mt1lJz9SpUx5NHq79jDbUuqkMGEyp0Op1XpoQI5EUN+yfgb3cV3z2S1hEcF3XwZmWIE6OcpbQTE6xRW/wk4Z3QqEAZiuUQuWdCvUFYnzkHWnzdHeN/ItYnDIrGMoLHQk/TWeVVmv5LmSdRvP65Uc7P8ACblwNcuBlVR4NILtBiMwPh21jWdNjSxeVmZs8ksZkb68qzV9mvmm6XwG2xQykkx+vKmPs7dzWySTmgAFgB6EAabx6iOlKnZ7hRuXVS4XCtsRBjQkZgQZGmokHzpjxVi5hke5GZEEygzRCnVl+JR5xHnRjFp2SyzUlxQm/a4bXe2HH/zTW/3qgaZNcjGfvTMDpHQUgs0CelS4/FNeuNeYkl2nUydRA1PQACoCdq3xVI8+Tthm3wG9kz+AIFzZix6TA8OrcunnWufZFxM3sE1pjrh3CL/gdc6j2OcekVhqIJ2Fa39hbS2NHVcOfl3wP40Jr2hi9mkuteqa4lerOUsFYLDpYs27KaJbRVUDygSfVtatYAyk8yQ3zUT9RQ/GX8is3IZSfQET9Jq1bXkDyHONOW1aKFKuO4dbbErdJ+FR3ijUShlCfMagjmAOmt+9cGhnQsPeATXPdCIBj0FUOJXFtnLtmEj5/wB/xpGktjW3ouftEa/wqCfcxQztvjlw1hr2xUFQOpg5B85j1NVr2N8JXm721HvSh9snHs7phU2X94/+IyEHy19xR7QDMr90k676k/rzNRE18nU14D8K4Ukjb1pq4L2ezXBccyDBgdKWVXQGtK7OXg9hCImNfXn9az+RNxjo0+NCMpbDpwSETbGVuRUldeUxy9ZoTxfvmwV3vpXKGFxWIDgKC0hkEN40UaidRqJorh7ke9V+2fEra4e8mJBy3MO62zAjPllec5i4XlspkidcmH+aNmVPizKrVpXAVtzLesdfaedM6cNyWka1nHjWVzmCGcL8MgGJ6edLHD/EU9HPyXb50yXsWy27YUzFy2Yn+FwxA08q9RrVHkpvkqCnFwUTFjn+yhI/mLG3Hzn5VnGHuwUaYhpnpEGfbetT7YWf93bEIZ/d2nbzFu/4vpcQ+xrK76AMRyzN8p0+lDDDjF/n/KKZ58pL8f6Mtzs9atrav528V3VIEDVoC8zDAV1xJTdxXd29Wu2rdsg7BiwQT5ZWVo9a549xQfsWGTJ4mVWFwEeFl0YRG5BGs86tfZRgTdxpuGStlC5O/jbwoJ6mWPpbNFw9zbFjP20jX8Ii20t27Yi3aQKo/lUR8zEnzapnRWgsobKZWQDB6idtKHpJIA5wPrr+H0pM+1HtHlP7HaJGgN5h0Oq2/cat6gdaMl8HIIdovtEtWsyYcd9c2Ln/AISkab7uR5aedZzjuP37rl2uasZICqBr5AChLtXE0lI62GcFxdlbMTmjaZGvWVIM+9MWG7c30OYHP5mJI840Jjy1pEBqxh3osAdxPDBfD3LCkBszZVBgEAsRGsRqQOm2g0XLduT7U8fZ9xO1Yvt35buLtsqwQ6hwQbbfR0/r6UxfZ32St3Xx6XFWDZZEzLJQuzQynqABrodKZTVUwOLe0ZWLWtad9hcjEYhT97DqR/8AjuQf+quPsv7PWbuNy4hRcAtllU/CWVl1I56TptvWvjAWbRPdWkt7jwoF0JkgQNp1ilyZEosMYOzq4teofiMVHM/OvVi9dFvTYocU7Q4YpNu6rggwEJaZ6gAke9dDjYsIqWwHyqqHxaKY2zEgMRHI1kXBO0ACpaKnNooPIk6D0rUMH2UvRLuFY7qqFoA6NKmfSK1uWR6SDFYlTbI17QYi/cNs6ALmItyvsWI1nWAP4ajw2KNp/H4LZkMWDARB3Jbfb6aUw4Dg3cgwp1YsxYEk6R7bRGvOrF6wbkZoCrqBAJnafI61N4W9y7H9dK1FaM8xnHWg3O+YC3LJoCZIjWRrpAE7ZmpA4ljnvO1y42Z2OZj1k0/fa4tu0lm2qjO5Z3aPFlQQqk9CST/T51nuOwj2Souo1ssgYBhBg7GD6HenhBx03ZLLkU3pUQBd/f8AGuo8Qr4rjKDInYj8DXDGqEiey8aHb+9GOzmPuWrgAPgJAKnoTuKCYTDtcYKoljy9OZpntX7GFhXzu5AJAA8II0BkgA67b1HJTXEthtPl0jQbaEjQn1EfnSd24x/e4d7b3BcNhlKnKAQ7EKymP5dasW+1bhT3KgGDlZ2mDy0A+WppCxrOMyySufMfMtsW686lg8eSfJl83kRa4r5O+HXIy+9HuMsVw4YEGHtkb6+uvlyoHh8G5s98FJto5V20gFsuUddaK8YbNg0bX41X3UE/3rYzAe4j2yu3cNbwwCquUi6YnNNyQFkkgBQo31lqCYuyQEc7NMf0Qp+or6vDLhtNdAGRcs9fGcogev41b4iQLFgncXLnyYKxHzkUbS0Gm9spX8UzLkAhRBga6qCM38uh9KN9ke2NzAB1CLctXCCyEwwYCMyMB00IMj03qDD2CLV7KCSQqaCdD4m/5RQzF4UEjLsR6bfSg5e5phUPamjdOyvGbd4M5VkyhTDEHRgW3HkCKxPiGOa/duXmMtcYufc6D2ED2rQOw+Jg92f/ABLEe9vT8Has9v4FrbvbO9tih/pO/wAoPvSJ2rY841KkQE17NXLmK4zUwhJnrpH/AF6VXmuleuODfD2kR6qfQ7H2P41+ifs/wEWDejXELbb/ANMT/wAxavzNhrh0jUnlznlX6P8As54zbGC7trqlsNbBdZgqoWST0EhhPlStBTAX2a4GMdd6W0dT6l1A/Bqb+0QxKkm2ylTsCuvpvQD7KLudsU7jK9xg4Eg+EljEgkGCYNOuOuSCNIpeKkNJ0zNMZxLEg/d+R/OvlM2OwYJ2r7Unhf2d6h+WrA8QjTWZHKNdKKYjGvcVu9u3nJKwGdmU7zmzNuNI96p2cOygMysAw8JIIB9J35V5zrW+CXGyEm7oLcLxahbhuX8SjrbPcd05jvJ0DydEj+HWpT2oxhBJxd+QoCw+kgj4vLLm13nL50NwGG7xsue2nhJzXGyroJiYOp2FFew/Bf2zGWrTCbY/eXf8CakH1OVf6qMkls5Ns0vsJ2ZNwLjsZnuO/iw9q45cWkJlWOb4iRBE7DWJOjvcsqdMqnXYqDr12rov8ug+kVw13p/b61mbLIFcU7PWbhBazbnY+Aaj5aGla79mVhi26gjTKYjz846U+CeX4k1LYaTEQeQ69YpLYTMMN2eXAC6rSxlSHy/EGICkdBJgjlBq9xv7PrN3Ei8zOtu5lLZCB4goDA6aSADI86bO1eB77CXsgzOtu4Fjc5ZDKPOVkea+dEsIvfYS2w+9bVh7rNThFqTZWck4I/PHavhr4fG37FsOUt3CqQCfDoVHmYI/Rq29gWrVoXkPe4lcjZhraRWhWCnXOzQZMQo0BLSGL7WOEXhiLOJtM8YhVVociLtsBeojMgU+zUrYPDutwW72rK+fU5t9DJ5/D9K1KSS2Q4tukEbJCcNvpA1uJ5657f18Jr4qzgbyEkxldEganOoJGkyATsdpr6xBwl2Ns9kz595r67irkMnD8UQYjuIO0ZrpDb8iAutBiFC04GAuzzVQPXvVI/CgXF28NpegY/5mgf8ATRjiOGuW8Ega24XvEzEqyjUNl1I2LU48FQLh0tvbsXEYqt1cxzqGJ1YK06cn0EwCJioW4q0rNE3ft/AkcBtd7mXn4QpzQScsfDzAOsyDpzoxwvslmB8AyiMxiQNdKYMDwS2rAKoJ5PlGYxzHSjuCtgOtsEyQScoJMdYGsage9NOaTt9sWEeapfCFrgdgWMaLUQMrKv8AUiuP+k1Q4/w9TisQ4UklpMeSrt9KudvsLfw4/aw6owuKAs+NMohCRqCrENp0MEamhCcVuXFS+wWbjL3sCBDkKSANo0PtSzftpfZeCXK5f+Svj+BBrcqMraGPbb8KXMHw1naNgN6d8S5UlTPhMEelU80GRUY5ZRTRaWCEmmVbVrNntOMybekgRB68x6UptbKmKd1vaZRuTvQ08GDPvT48lXYmfFySo92I4I+JxIS3uim4xOyhY1/zFQPXyrbeCcBtcP4XirpUu9yw7XplswVXgR0GZp6yZqn9leHtJZxIS2qsrBM43dYDanyLQRtpWhWAO6jSMprSmmrMLTUqM1+x3GW7l7Em3ZFsC2kkAw3iaNwNtZ9a0LGXPIGqfZ2wiIwRQJcsYEaDQfryqximoxjWhZSvYPvMvQj3/wBK9UN9q9TULZ+e+OeJMx3BB1+VLtM2Ktk23XmQY/EflSuTU/ElcGvpmvzYVNP7Rb4fgrl5xbtI1y4ZhVEkwCTA9AT7Vq32O8OCYW5iCPFefKp/ktf3cn/L5VkNu6UOZSVI2KkgjTkRqNK/QfZTCdzgcNbiMtlSf8T+Nv8AmY1fI/gywQUu3K4FyorjVxnrOyxcS5U7LIkfENR7cqHq8Vcw2I1/KlOLuDOp8zmnzaGn1k/OamwdoWxlUQokqBsB0HkOlC8ZiGtMsKGRo1mCN/b/ALVdtcRS4jFTDKJKnfzI6iNdOlGjhe7Y4Y3MA6qubI9u4PIJeXMw9LZefImshxTzdZueQn6tFbpYvEXCpC6TpuCDybrI5Vk2K7OHD43EWVt23tls1vvM4zW7gLKsq0oQJTN1WaR9DrTFFsW4TIT4Sw8PULqD6A60022jCsty2e7vMi5wRHhdXKMc2ZcwEj0MGaBY3hAJuFQ65W0DxmH8rRpodJ5gTRzs47gG2bjm28C5aFtXzCdiGQwIkfEo03NVskkvka8S9lsG9iwWfvVyvbusXSyBBD66qykSoB1JB1AofwLgRtE/vJ0j4VAiQeQzHYc6J4awAoVFCqOQED6aVZu3AogVHLlUFS7KYsTyO30Ti4FBAUeZO/68qrvxAqCF0nkNJ8zHKhmIxfrQ9saA2rx1MSR7daxNuTtm+MFFUc9osIt+2+H71e/uDNZUyMxtkE2webNIABgTXPZ2zYRLbXlNyFytZKqVE6EsDq0bRyPLnQHj+BuC/bvvcQWlWbZV8zEz8BG4uEnXlEwTV2xiDMn4jvGx8/X+1XdxgqJxSlOV/gP9pEXEEOuRbsQoUjIyrssbpcA2DRPnE0p4vC3kVma24CiTI2HWr2IEiQdfrTX2cxSYjDC28F4KMDu0DcddIpsbU+wZLxrXRn2CxBLa6CKtYdGu3Vt2xLsYHQcyT5Aamqr2iAFUEvqoAGpMxA860Hsh2fOGVnuwbrDWNQqgTlHU8yfSio2wSnxQwdlMD+yWAitJJJLH7zMdT5U04PioNtkYw8aec0lYbtFacCFuqQBIKbTsDBImNaI4LiUsIBA5yN/rVotoySVjbwZQLbEH7x+lUsbiv1FcWOJhLRSNSSRBHPyJFCcTiT0NaI72Z5fRO94GvUKOIr1EBkNm5J6eQpZxCZWYdCR9aZ30ykgKem2k1CMGj3NUUkjp0G/rWLx58JNM9TyIc4Ra/bA3B8Gb1+zZH/iXUT/MwB+k1+jHjYbDb0G30rIexXDQvErByxlztueVto+pFa1catbly2jDxcdMq3nIrlrnX2I/OunJ9vMwKoHFAEg/APibkp99/OptDIvW7nQn21+m/wBKsW7vmfk39qoMsfkRrU1gk7Q3uRUxg0jK65XOnLSIPXWqeJwZRxE7aMNjqNzy0+evSu8OF2I/XTzojZAZcvP7vr09/wC1E4BY7H27dwKWC+EGNZ8TMZgUvdvrL4hLV7DmCkpcGbIWVjKMOfgbMNj/AMQaaUH4hxI3b924cyjNlCnQgW/CAec6EnzJq3wjEMpmTLbKNfaOZqMs0VqjQsEmrsjwvD1ykmNYnn/3ojh7QAgbfrfzq/dv5h47aE+a6+5WD9ao378bUJeSq9q2LDxW37no7uXsooTiLxY6T+ulRYrEyYqni3dVJWCY11/CsyTbtmxJJUjjGXkT4yzHop0qPB8RtNCCwCJnMQ2g55oOq+UUNxCMWBJkc9IA9hrEe9XBbUgHJaCn7y6lRz0j3iaso0LZ1xTia27T2+7i7eBBbJlUJOmRfuwefM68ootjeHE2bdwCHKLmXrIH1FJqL319VkkM6os/w5o9tJMVqGI122rSlapmOUuLtCaw0/I1b7O47ubo6FgYPOdCPXY+1Cu12IIvlVbLlthiARqZ566EADSgdqw9wBw0FTKtqSWUmD5Dl5xU1i4O2yks3qLils0rg3CVtYnE32+EXGFrTQBwHZvXXL86vB7l0l2JW2dETbN5ud48qH8Dx63bSQDlEgk9VPiJ8ySSPKi4bMxUEeEDw8wDt8+tVWiDbfZ1YwsAQIHn58/erVpQPvCoI9/11qW3b5nlXCkmIMKgPn8tKrm5OtdYgZkQ+Z/X0qq4q0H7SMl7ifvj1r1Vya+0QGW5CQW89Z3NWLB8asOW/pXsHbOViRoYj/Svlh4YjrIP4/lWCuOSv3Z618sXL90NPZG1ONz/AMNpv+YqP708XHpS7A2p764f5bY9pZvxWmsb1ugqiYcruRHd0EkxHM8qEYsyBpp9xD94j77+Q6fnRHGXOusbDqec9AOZ5etD3EyTuefXoB0UchQEPcMxbA5Cc3P16x0NGbLI3wtB6HQ0rXyQZGhGoqy/GdotiY3J09o1pHHehhrtz1mvX+JBPMj/ACjzJpKx3FHNtszxI0C+GfLqaqYe6IiTl3yyY08qnkmsb2Wx4nNdhPjuHtX7oug5GcnvQB8UbOOjHYz5c5qSwyIIQR1O7H1P6FDrmIqu+JNYZTcnbN0YKKoKXsWKGYrHchVLEYvkKIcOwJBz3B4uS9PM+flypseNyZPJlUEVP9n4kvAVFUgeNm1E7+ED6SPWiP8Ase2PvXG88wHyAG1Xc1ez1sUIpdGB5pt3ZUThdkfdn/ESf9KC9orVu1YICIru51VQCR6iIGXKI6aazTA70pdrL03EXos/5if7VzaXR0LlLbIeyeHzYlDyUM30gfjT7bbQjpSn2Ht+K63QKPmSfyFNiDf1podDZP5AjinA7N4uzIudljMRrpt/3pVs6CIiNI9Kfbuk+lKPHsEbbBx8L7+Tf6j8DS5FaKYJJOj3AMPca6UtmJUvOogiBy33GlP+Hsd3oZad2jWdtQOUAa0g9nOKrh74d/gIKsegJBzexAnymtHv251G/UGhB2hcyqWjtFG9R4p9IG50qJD61Vx1+I/mkD23/H609ErCK+FDPIihztUySU+I66kVSLnrNWiqVEW7Z2Wr1VmJkzt6x+udeogE52neaHX3ytm5b/Ler7mucBgO/v2rceFm8f8AhGrfQR71iyxuao9Lx5L0mmaP2dwfc4a2pEMfG3q+v0ED2ogzQCa4Z/1+XlUGKuxAn5bn06etb2YCvd31+X4A/wBqr3mqa42Xf4uQ6VTvNU2MV7hqv3B3qyzAb78qnt+m1K2Eo3eC95lIIV/4jrp0P0odxLBXcO0XVKg/C41RvRuvkYPlTfhmBIEUWv34SCARm1BEgjzB0NRljUuy0MriZr+2CK5tK905UHqTsPU9fIa08Yzshgr0XUV7U7raaEMbiCDkP+GOtd//AA5bAy2bgUKPgcbe6jX1iamsFMpPydaFzA8NW1r8T/xEf9I5fjV0/X8P9au3uDXkE5M46ocw9wPF9KoButV6MjbbtngteJrzEVzSuR1HLLNJfag/7y3kqD/ln86c3aKRe0F2b908gQP8qgflSlsa2NHY6xlw+b+NiflAH4fWjGYgzy51T4VbyWEXyH1GtWsOdSs77e24qy6Fe2T3RJA66UI7VJKBPSPWjdtefMDT3obxC3meelcARwpkqdxpTV2L7R5Iw14+Vlyf/Tb/ANp9ulD+L8KL+O3o4Hsw/I1QwfArt0jvB3a9ZBb21Me9LxaeirmpR32aTiLkanUnQCg+OvyLYO4Uk+rH+wFEbdkd2oknIBBJk+HSSeZihhTOxPXb8qayDLNi7pG1JeP7ZN4siwuyk/jM6HbYc/KnJkKjbT1rJ+L4NrLm0RMElSDOhOk66HyqliJIILx24vw3LqyBm8e5jfY+w5Sa9QIW36GvVwdDoaP9kcOA9y4YkLlHlmMn8BQO3TB2bPgf/H/7RWWE3LIjfPEoYnQxrc3P6/X51VN8at8239l6n6CuH1AB2JWagbV4Ow2HtWuzDRctvp7az51E6Anaa7xbcvKhbXDO9I2MkXVw6zMa+ZP96ksLLHy/X41Hh0HSrOCXegEtYOwVOcsIJGka6cgZ0G+lRcQxJzxJgD8a6xbnPHICq+I+JPMa0DibA4phmUEhYkj0/CpBiyCGG4/UGocMozEeVcYVRmA5UsnSsMVboMYTGEnMAy9R/ak/tVjGt4lyFbK2VpgxLDxco+IE+9F+1GJa3aBQ5deVDOFcTusAGeR5gf2rzn5jeqPVh4Cq7B2H4up3+lEbN5WEgz+v18qFduEC3bZUASmsCJ1PShGBvsIgnrWiMuUeRjy4VFtDig36D9aetZ7x05rt4jm7QB1mNPen0Hwz6n5RFIfDtb1qdZdfxqiJY12x8VYUA8hr8v71yx6V3dqFBrWgiXLLeCZ51GTX1D4Y/wAVRA6UAnDpVi2oBFQTqKmFMcFcMJDDy/Gq1q2F+Ia1YwnP0/Ord+ws7c/7UjFYI4hcgabCkHEYbPcZjuST/anvie/66UDyDxabD/3CubAL44Yeleo29erjj//Z"/>
          <p:cNvSpPr>
            <a:spLocks noChangeAspect="1" noChangeArrowheads="1"/>
          </p:cNvSpPr>
          <p:nvPr/>
        </p:nvSpPr>
        <p:spPr bwMode="auto">
          <a:xfrm>
            <a:off x="307975" y="-1150938"/>
            <a:ext cx="2857500" cy="27241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2" descr="data:image/jpeg;base64,/9j/4AAQSkZJRgABAQAAAQABAAD/2wCEAAkGBxQSEhQUEBQUFRUVFBQUFBgUFxQYFBYYFRQWFxYVGhYYHCggGBolHBUUITEhJSkrLi4uFx8zODMsNygtLisBCgoKDg0OGxAQGiwkICQsLCwsLSwsLCwsLCwsLCwsLCwsLCwsLCwsLCwsLCwsLCwsLCwsLCwsLCwsLCwsLCwsLP/AABEIALAAyAMBEQACEQEDEQH/xAAcAAABBAMBAAAAAAAAAAAAAAABAAIGBwMEBQj/xABOEAABAwICBQgGBAgLCQAAAAABAAIDBBEFBhIhMUFRBxMiUmFxgZEyQqGxwdEUI2JyM0NUgpKTotIWJFNVY3OUo7Kz0wgVF0TCw+Hi8P/EABsBAQACAwEBAAAAAAAAAAAAAAABBAMFBgIH/8QAMBEAAgEDBAAFAgUFAQEAAAAAAAECAwQRBRIhMQYTQVFhIpEUIzJxgUJSobHB0Rb/2gAMAwEAAhEDEQA/ALfDV5BkDUA5AOC9ASAKAIQBQCQBQCU4JyJRwRhhTKCTCo4JwwKQxIQJAJAJABABAAoBpCAa5qAxuavICAgHhAGyAK9AKASAIQBQCCA0MRxung/DSsaeF7u8gvDqRRao2det+iLZHavlFpm+gyWTuAaP2lglcpdG1o+H7mfMml+5zZeUo+pTD86TX7Grz+Jl7FqPhp/1T+yGDlJk/J2frHfuqPxUvYyf/NQ/vf2Nmn5SQfTpyPuvB97QpVy/VGGfhqa/TNfY7FHnqlf6RdH98avMXCyK4iUKuiXUOln9iQUlbHKLxPa8fZIKzRnF+pq6lGdN4msGe69GMSABQLkSACABQAQAQDHBeQBqAcgCEAV6AUAbIApnAI5mDOMFLdo+sk6jSNX3nbG+1YJ1lHo2llpNe55xhe5X2MZwqqjVp823qx6vN20qtKpKR1lpottb8tbn8kfA29u3tWN8G3SSXA4BMDkcoIChAQmCBwQGSCZzDpMcWu4tJB8wpT9jFUowqLEkmSvB8+zR2FQ3nW7L7Hj4FZIV5R7NDd6BSnzReH7E/wAIxmKpbpQvB4jY4d4VyFaMjl7m0q28sVEdCyy5K2fUCgAQCQAKACAaQvIGhAOCAKAK9AQQDaiZrGlzyGtaLknYAOKhvauT1GEpyUYrkrLNOeXzXjpbsj2F+x7+7qj2qnOq2+DsNN0KMMVK3fsQwBYTpEsLgcpyGzdw3Cpqg2gjc/iQOiPzti9RoykyrXvaFBfmSSJNRcnU7heSSOPssXn2WCzq292aWt4jpReIRbOzBybRevPIe5rQPbde/IgijPxHW/pgjKeTin/lJvNn7qeTAxx8RXX9q/yatTybD8VO4ffYD7QQo/DxfqZ4eJJ5+uC/g4lfkeqi1tDZR9g6/wBErHK3fobGjr1tUeJZiRqeNzHFrwWuG0OFj5FV5Ra7NxSqQqLMXkZdeWZMLoy0lU6JwfG4tcNhH/2tQm10Ya1CFWO2ayiy8q5zbPaKezJdQafVf8j2K5Rr+jOO1LRp2/10+Y/6JerZogKAJAAoAIAKANCgBCAcFIEgGzytY0ueQGtBJJ2ADejko8nqEJTkoxWWyoc35odWP0WXbC09Eb3keu74BUatTcd1pGlRt4758yf+COLGbzOOzaw6gkneI4Wlzjw3dpO4L1GDl0Vri4p0Ib6jwWTl/IMcdnVJEr+r+LH7x71djSjE5C+12pVe2j9K/wAkyijDQA0AAbANQHgsvZoZScnlvI9QeBIMEMztnxlE9sEDOfqXbGAmzL7NK2u56oUpZJOllauqzTySYmyOJzSXDR3RhtyXC5sRrUYwRyDBs7UNU4NhqGFx2Nddhd3B1rpnHZJ1cSwuKobozMDuF9o7jtCcMzULmrQeabwV5mPIskIL6a8jBrLT6bf3h7VUq2/qjq7DXYVHsrcP3IZdVduDo0/UDlBOE1gsfIubucIp6g9P8W8+v9k/a96t0qvozjtY0jy/zqa49fgnatnNAKEiQDSgAvIAEAVKAVIEoYKx5Rcyc4800R+rYfrCPWd1e4e9Uq1TLwdjoOmKMfPqdvohSwHUcdIzUcQe9rXPDASAXO2N7SvcEm+TDcVJU6blFZfsXbgGEQ00QbABYi5ftL+0lbGKSXB83vLurXqt1PsdVSVBIBIDDXVHNRSSHXoMc+3HRaTb2ICtORjDOeE+IT9OaWVzQTr0d73DgSSB2BoXoFoubcEGxB2g7Ne1eAQvM/JpR1UbhFG2CWxLHxiw0t2k3YRde93uDT5IMwy1EM1PUm81I8MJJu4tOkACd5a5jhfsC8PsFgKR+5Dc45ObODLTgNlGtzbapPk7tWKpSU1wb7S9XnQap1OY/wCirpGkXBBBBIIO0Ebj2rXtbXhnbQlGS3RfBhvsI1EaxxFtljuK85we3BSTUi4ci5k+lxFrz9dHYP8AtA7H+Nir9CruWH2fP9X052lXMf0vokxVg1AEA0oBKANCgBCkhhTJJwM6459EpiW/hH9CPvI1u8AsNee2PBstKs/xNdJ9LspgKgfR1HCSQ5ehwhKMENEhyxmyWjOj+Ei3sJ1t7Wnd3LLCq4mn1HSKd19ceJe5bWEYtFUs04XXG8esDwI3FXoyUujh7m1q289lRG8pMAQpIGzRBzXNdrDgWkdhFioBUGVsUdgNRJRV1/o8jtOGW2rVq0rDaCNG9thHAr0+QW3SVjJWh8T2vYdjmkFvmFAMrngC51AXJvuA2kqAVRyIHnpsSqx6M0zdHxfNL7pGealvILXRICUggPKNlrSaamEdJo+tAHpDrd4VetT3LJ0uhal5cvJqPh9FYkrX/udskdDAcXdSzsmbc6OpwHrNPpBTCW2SZRv7NXVBwffoXtTzNe1r2G7XAFpG8HWFtU8rKPmkoShJxl6DypPILIAKANCgBCAKBclO8oeK8/VuaDdsI5tvC97vPmLeCo1pZk0d7oFr5VvvfcuSNNKxG9wyYYHkl9TS88H6LySYwR0S0ceFzv7FajQbWTnbzXY29z5eMx9SM1tG+F5ZK0teNoPv7R2qrJNPBuqFxTrwU4PgwXXksYNzC8Skp3iSFxa7fwI4EbwvcZOL4Kl1a07mGyaLXytnGOrAY+0cvVvqd2tO/uV+lVU+PU4fUdIqWjyuY+5J1lNQgqAaWLYTDUxmOojbIw7nDZ2g7j3KQVRyP4cz/eVe6HSbFATGxukbHSke1pd1iGxHbxQE65R31JonxUMTpJZvqzolo0GOHTcdIjdqHaUxkFf5VZjlDAIKehYGhznEv0C4l22/1ncPBNvyDquxzMY1/QoSBus25/vFGAdvInKCK6R9NURGmqmXvGSbOt6VrgFpGrokb96PKBN3NBFiNuoqUSuGUbnLBvolS5jfQd04/uk7PA6vJa25p4eT6LpF7+Jt8vtcM4d1hZt88lrclmLc5A6B3pQkaP3HXI8iHBXrWeVtOC8RWnlV/NXUibFWjnxIBqgAUAKlBmritaIYZJT6jHO8QNQ815qPETLQpurUjD3Z5/LiblxuSSSeJJuT5rWJ8H1SnBRSRsYdSGaRkTdsjg0dl9p8Bc+C9047mjFc11RpSqP0PQNJAI2NY0WDWho7hqWz6R8uqVHOTk/U0MewKKrZozN1j0XD0m9x+Cxygprks2l5Vtp7oP8AgqTMeWpqN3T6UZPRkAsD2EeqVRqUXE7rT9VpXceOJexx1iykbPImut37R2dt0+SJRUlh9FgZUz6W2irDcag2XePvD4q3Suc8M5PUtC4dS3+xY8UocA5pBBFwRsKtp56OUnFxeH2PXo8lRVOFYjhFbUz4fTipgqXaZaL3adJzgCAbggvfrF7g9ijBJlGfsZ/mg/3vyTAF/DzGv5o/zUwwOp+VaeCVjcWoH0zJDYSDTsO0tc3pDuNxwXnkGvygFrMcwmaIi8uiC4esOcDWnt6MhC9N8AtxQgQrlTwznKZsoHShN/zH2Dh5hp8Fhrx3QN/4euvKuPLfUio1rWd8m2SXk7xDmq6MX1SAxnx1g+YWa3liZo9eoebauX9vJdK2Z8+EgGqABQAoCKcptVoULh/KPYzwJufYFguniJudCpb7tfHJT11QR9CRLuTCk5ytDj+Kjc/xNmj4q1ax5yaDxFV2Wqj7lwhXjg/QKBjJoWvaWvAc0ixB1g+CYRMJyjLcnhlaZqyE6O8lHdzNpj9Zv3esOxU6lv6o6/TNeUvy6/3IHdVOuDqlhrgIKgNEhyzmqWjNh04jtYTs7WncfYs1Oq4Gm1DSaV2sriXuW1guMxVTNOF1+I9Zp4EblfhUUlwcPdWtS2ntqI6F175KwkAroCG8r1I2TCarTAJYwPbfc5rhYhOwVdWTk/wae46+i0/m1MLfio9AegyiBp4tSCaGWM+uxzfNpsj6aMtvUdOrGa9GedwdQWnlw2j6vFmSnqDG9kg2sc1/6JB+CKWGmeLimqlKUPdHoxrr6xv1+a28XlHydpp4Yl6IGqABQAqQQHlfk+pp28ZnHyjPzVO7fR0vhmOa838f9KvVPJ2xYnI9F9ZUu4Mib5l5PuCvWi4ZyfiiTxTj+5Z1lbOQItnXPdPhjom1DJnGVr3N5oNNtAtBvpOHWChgi7uXKi3U9WfCEf8AcUZGBh5c6TdTVX9yP+tMjGSI5pz/AENX046aoil3uvFou++0O1941rDVo71lG80zVqls9s3mP+jRp6hr26TCCDw+KoSg4s7mhcU60d0HlGcFeTIzaw3EZKd4khcWuHkRwI3he4ycXwV7q0p3ENk1klNbyvSwsB+giTV0nNnLbHjo80dXirtOunwzi9Q0Srb/AFQ5icz/AI9u/IG/2k/6KzZNHjAw8vT/AMhZ/aHf6SZGDvU3KJ9MwmtqpaSMtidzToXPLmSNc1hN3aIt6R3L2gaVfmeBjMDP0CnInsYgSf4teSJn1erX6d9fBR6EFuIgJSDztikWhNK3hLKPJ5WpqL62fVbOW+hGXwjTfsPcsZYfJ6FwSTSp4XcYoz+yFt6f6UfKLhYqyXyzdXswjVAAoAVIK85YR9XTH+kkH7A+SpXfodR4XeK018f9KyVT1O0ZZHI4/XVDshP+YFftH9LOQ8U903+//CzFaOSKQ/2jfwtD/V1H+KJeWSU5pdqJDI8O7UPQ244hMtAz0de6I6THDtB2FeJ01IuWl7VtJboPgl2F4wyYaiGu3tuPZxVCpRcTt9P1WldrHUvY6F1hRthFSQ1lYZwcWwIOu6GwO9u493BWaVfHEjmtS0JT/MorD9iLvu0kO1EbQVcXK4OPqU3Tltl2WXk03y9i39Y0/sR/Je0YmOxx38Wyye13snplOOCD0OiAFJB54xt96mcjfNL/AIytRVf5jPqenpxtYL4RokrFItvo9BZcbalpx/Qx/wCELb0v0o+VXbzXk/lnQWQrjVAAoAUBB+VuG9JG7qTA+Dmub8VVvFxk6Hw7PbdNe6KnVHJ3hO+SKpDamVh9eIW72O/9irlo+Wcz4np5owkvRlsq9k4g0MTwSnqS01EMUpYCGmRodoh1rgX42HkoBqDKND+R0/6tnyUkGVuV6If8pT/qmfJCR4y5SDZS0/6qP5IOx4wGl3U1P+qj+SglDxgtPup4R3Rx/JS0n2IycXlPkgebOT4i8tENW10X7h+CpVbfPMTrNM8QNYp3H3/9K6cLEg3BGog6iDwI4qm1js66E1OO5AK8s9ncyxmmWjdYASRE3cw28S021H2LPTrOBp9S0eldrd1L3LiwPGYaqPTgcCPWGxzTwI3LYQqKa4OCurSrbT21EdJe8FbAFKBjqJQxrnHY1pce4Ak+5H7nqEd0kjze55cS47XHSPeSSfetNN5k2fWacdsUvgY8XBA2kWCj4Jk8R5PR1JFoRsZ1WNb5ABbiH6UfJqj3Tb+TMvR4GqABQAqQcLO9Fz1DO0bQzTb3ss74FYa8cxNhplfyrqEn7lFArWLo+m9nYyliP0erhkPo6Ya77r+ifgVltpbZmu1W38+2lFd44L+BW1awfMuchQkSASAKAIQCQCKAjGa8mxVgLhaOa2p4Go9jhvCwVKKmjbadq9WzeO4+xUOMYVLSv5uduideidrXAb2netfOm4PDO9s72lcw3U2aF14XJcNrDcRkp5BJA4scOGwjgRvCmE5RfBVubSlcR2VFwW5lHOsdWAyS0c3VJ6L+1pPuWxo11LhnB6lo1W0e6HMSV3VjGejTIjXKJiPM0UmvpSWib3v2+y6x1ZbYM2ujW/nXcV6Lko9ag+kt84Orlai5+rgj3GRrndzOkfcslKO6aNfqdfybWcvXHBfy2yPmIlIGqANuoAQpQE5oIIOwix7jtUTXBKeJZPPmOYaaaolhPqPIb2tOtp8vctROO1tH1DT7hXFCNQ0Sozgu4L0yHjX0qlaSenHaOTvA1HxGtbalPfE+a6tZu2uGvR8okayGrEgEgCgCEAkAkAkBo4thUVTGY5mhzT5g8QdxXmUVJcme3uKlCe+m8MqHNmTJaO72Xkh6wHSZ2OHxWurW8lzE7rTNcp3X0T4kRUFYFwb1hH/kdluB3KPUhxysMsPKHKCW2irTcag2XeN1njf3q7RuMcSOS1Tw/wB1bf7f+HN5TsbFRO2ON2lHEDrBuHPcBr8Bq8VF1WTWEWvD1lKjSdWa5ZC1TfR0pYHJHhmlLLORqY0RtP2na3eQt5q3aRy9xyfie6+iNFd9lprYM4wSjIGqANCAIU4yAqR8Fb8reDao6pm76uXuJ6DvO48VQuoY5Oq8N3u2ToS9eitFTwdmSLJOYDRz6Tvwb7NlHAbneF1YoVNjNTq+n/i6OF+pdF5xSBwBaQQRcEbCDsK2SPnUouLwx6k8iQCQBQBQACAKASjkDXtB1EAjtUhPHKK5zfyeB15aKzXbXReq7tadx7FUrWylzE6nS/EEqeKdfle5WUrS0lrgWuabOBFiDwIVBxcXhnZwnGpHdFjQ5Rwz2sAPYjRHYWtJIDRckgADaSTYDxKfB5nUUE5PpF+ZVwj6JTRxesBpPPFztbltqMNscHzDULv8TXlU+x1lkKQCoAEA0IAoAhAYa2kbNG+OQXa9pa4cQQolHcsMyUqkqc1OPaKDx/B30k7oZNejra7rtOx3z7QtTODhLB9M068jdUVUj/JzwV4zhl31J7ye5y5i1PUn6om0bz6h6p+yeO5X7eusYZy+t6N5n51Hv1RbLTqHcryOKfHYVAEgEgEgEgEgEgEgEnqCE8pWHUhhMs50JRqjc303Hq29Ye5YK8Y4yzfaHcXUayhS5j6op1q1Z9C/ccoxgjtE95Lsu85IaqQdCM2iB9Z+93cNneVbtqbb3M5TxDqChH8PB8vstYq+cWJANKACAAQBugCEAlII9nTLDa2LVYSx3MTu/aw9hWCvT3rjs2ml6jKzq5/pfaKQqIXRuLJAWuaSHNO0HeFrHHDwz6NSrRqwVSHTGKD2vkmWT89PpQI5gZId3Xj7us3sVyjc7eJHP6noMLj8ylxL/DLaw3E4qhgfA8PbxG7sI3FX4tS6OIuLepQltqLDNtSYQoMoSASASASEiuhCIpmrO8FICxlpZtdmNOpv3iNnvWOdWMDcafo1a7e58R+Sn8ZxaWqkMk7ru3dVo4NG4LWVZubO8s7Olaw2U1/JpBY10Ws8YO5lXLz62XQbdrG2Mj+qOAPWO5ZKNNzeDWanqULOnn+p9IvOjpWRMbHGNFjQGtA3ALaqKisHzipVlUk5y7ZmQxgugAgAgGgoAhAFAFAFSgRXO2TmVrdNhDJ2jU62p46rvnuVetRU+V2bjS9WnZy2vmDKbraR8MhjlaWPbta7b3jiO0LWtNPDPoFC4p14KVN5TMN0M/KNrDsQlgdpwPcx3Fu/sI3r3Cco9Mr3FtSuFtqLJOsH5UXts2qiDx14zou8WHV5FXI3a6kc1c+GE3mhLHwyXYfnqil/HBh4SXafbqWeNaL9TQ19GvKT5jn9jtwYnC/0JY3dz2n4rJn5KLt6keHF/YzGoYNrm/pBM/J48qfszRq8w0sX4SeIfnNJ8goc4rtmenZXFR4jBkbxXlMpY9ULXzO7Bos/SPwBWKVzCJtrfw7dVP1/SiDY7nyqqeiHCFh9WO9z3v2+5U53MpdHR2eg21B5f1P5IuFXeWbvG1cCKZCa9Tt5WyzLXPtH0Yx6chGodg6zuxZadF1GarUtUpWceeZPpF24NhUdLE2KFtmjzcesTvK2VKkoHz26uJ3M3Oo+WbqydmABXkAQCQAQDGoAoBwQCQBUgIQHJzDl2CsZozN1j0HtsHt7j8FinSjPsu2d/WtZZpvj2KlzHkuopLutzsXXYDqH2m7R37Fr6lGUPk7aw1uhc/TL6ZEaaVhyjdLoSk9pLALoRgFhwCBpA0RwCEbV7BCjJI4JgkSEZwZIInPcGMaXOOxrRdx7gFK7wjHUqwpx3TeF8lg5Z5NnOs+tOi3+Sb6R+87d3BXKdq3yzldQ8RrmFuv5LMpaZkbWsjaGtaLANFgFejFRWEclOc6jcpvLZlUmLAkCWAFeSQIAIBqAaEA5AEIA3QCQBQBCYHIrqRyRvHMj0lTclnNvOvSis037Rax8QsE6EJG0tNYubbp5XyQjE+TCoZrgkZKOBux3tuCqkrSS65Ojt/EtGS/Njhkbrcr1kV9OnltxaNMfs3WJ0prtG3patZ1F9M0cqWNzfTa5v3gR714LsKsJLhmLTHEKD3uXubFPRSSfg45H36rHH3BEm+jDUuaVPmckju0GRq6XZCWDjIQ32ayssaE5Gura9Z01xLP7EswrksAINVNf7EQt5vOvyAViNnntmlufE8msUY4+WTnCMFgpm6MEbWX2kDpHvdtKt06cYdHN3F3WuJZqSydBZGVgXUDHIrqcgRUACgAKABQDCUA1pQD7oAoBIB10AkAUAkAboBXUoCupwSA+ahxRCeOmNDBwHkFG1HvfL3HgqTyJCBXUAV0AiUAEAkAkAEACUA0lAY3OQ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QSEhQUEBQUFRUVFBQUFBgUFxQYFBYYFRQWFxYVGhYYHCggGBolHBUUITEhJSkrLi4uFx8zODMsNygtLisBCgoKDg0OGxAQGiwkICQsLCwsLSwsLCwsLCwsLCwsLCwsLCwsLCwsLCwsLCwsLCwsLCwsLCwsLCwsLCwsLCwsLP/AABEIALAAyAMBEQACEQEDEQH/xAAcAAABBAMBAAAAAAAAAAAAAAABAAIGBwMEBQj/xABOEAABAwICBQgGBAgLCQAAAAABAAIDBBEFBhIhMUFRBxMiUmFxgZEyQqGxwdEUI2JyM0NUgpKTotIWJFNVY3OUo7Kz0wgVF0TCw+Hi8P/EABsBAQACAwEBAAAAAAAAAAAAAAABBAMFBgIH/8QAMBEAAgEDBAAFAgUFAQEAAAAAAAECAwQRBRIhMQYTQVFhIpEUIzJxgUJSobHB0Rb/2gAMAwEAAhEDEQA/ALfDV5BkDUA5AOC9ASAKAIQBQCQBQCU4JyJRwRhhTKCTCo4JwwKQxIQJAJAJABABAAoBpCAa5qAxuavICAgHhAGyAK9AKASAIQBQCCA0MRxung/DSsaeF7u8gvDqRRao2det+iLZHavlFpm+gyWTuAaP2lglcpdG1o+H7mfMml+5zZeUo+pTD86TX7Grz+Jl7FqPhp/1T+yGDlJk/J2frHfuqPxUvYyf/NQ/vf2Nmn5SQfTpyPuvB97QpVy/VGGfhqa/TNfY7FHnqlf6RdH98avMXCyK4iUKuiXUOln9iQUlbHKLxPa8fZIKzRnF+pq6lGdN4msGe69GMSABQLkSACABQAQAQDHBeQBqAcgCEAV6AUAbIApnAI5mDOMFLdo+sk6jSNX3nbG+1YJ1lHo2llpNe55xhe5X2MZwqqjVp823qx6vN20qtKpKR1lpottb8tbn8kfA29u3tWN8G3SSXA4BMDkcoIChAQmCBwQGSCZzDpMcWu4tJB8wpT9jFUowqLEkmSvB8+zR2FQ3nW7L7Hj4FZIV5R7NDd6BSnzReH7E/wAIxmKpbpQvB4jY4d4VyFaMjl7m0q28sVEdCyy5K2fUCgAQCQAKACAaQvIGhAOCAKAK9AQQDaiZrGlzyGtaLknYAOKhvauT1GEpyUYrkrLNOeXzXjpbsj2F+x7+7qj2qnOq2+DsNN0KMMVK3fsQwBYTpEsLgcpyGzdw3Cpqg2gjc/iQOiPzti9RoykyrXvaFBfmSSJNRcnU7heSSOPssXn2WCzq292aWt4jpReIRbOzBybRevPIe5rQPbde/IgijPxHW/pgjKeTin/lJvNn7qeTAxx8RXX9q/yatTybD8VO4ffYD7QQo/DxfqZ4eJJ5+uC/g4lfkeqi1tDZR9g6/wBErHK3fobGjr1tUeJZiRqeNzHFrwWuG0OFj5FV5Ra7NxSqQqLMXkZdeWZMLoy0lU6JwfG4tcNhH/2tQm10Ya1CFWO2ayiy8q5zbPaKezJdQafVf8j2K5Rr+jOO1LRp2/10+Y/6JerZogKAJAAoAIAKANCgBCAcFIEgGzytY0ueQGtBJJ2ADejko8nqEJTkoxWWyoc35odWP0WXbC09Eb3keu74BUatTcd1pGlRt4758yf+COLGbzOOzaw6gkneI4Wlzjw3dpO4L1GDl0Vri4p0Ib6jwWTl/IMcdnVJEr+r+LH7x71djSjE5C+12pVe2j9K/wAkyijDQA0AAbANQHgsvZoZScnlvI9QeBIMEMztnxlE9sEDOfqXbGAmzL7NK2u56oUpZJOllauqzTySYmyOJzSXDR3RhtyXC5sRrUYwRyDBs7UNU4NhqGFx2Nddhd3B1rpnHZJ1cSwuKobozMDuF9o7jtCcMzULmrQeabwV5mPIskIL6a8jBrLT6bf3h7VUq2/qjq7DXYVHsrcP3IZdVduDo0/UDlBOE1gsfIubucIp6g9P8W8+v9k/a96t0qvozjtY0jy/zqa49fgnatnNAKEiQDSgAvIAEAVKAVIEoYKx5Rcyc4800R+rYfrCPWd1e4e9Uq1TLwdjoOmKMfPqdvohSwHUcdIzUcQe9rXPDASAXO2N7SvcEm+TDcVJU6blFZfsXbgGEQ00QbABYi5ftL+0lbGKSXB83vLurXqt1PsdVSVBIBIDDXVHNRSSHXoMc+3HRaTb2ICtORjDOeE+IT9OaWVzQTr0d73DgSSB2BoXoFoubcEGxB2g7Ne1eAQvM/JpR1UbhFG2CWxLHxiw0t2k3YRde93uDT5IMwy1EM1PUm81I8MJJu4tOkACd5a5jhfsC8PsFgKR+5Dc45ObODLTgNlGtzbapPk7tWKpSU1wb7S9XnQap1OY/wCirpGkXBBBBIIO0Ebj2rXtbXhnbQlGS3RfBhvsI1EaxxFtljuK85we3BSTUi4ci5k+lxFrz9dHYP8AtA7H+Nir9CruWH2fP9X052lXMf0vokxVg1AEA0oBKANCgBCkhhTJJwM6459EpiW/hH9CPvI1u8AsNee2PBstKs/xNdJ9LspgKgfR1HCSQ5ehwhKMENEhyxmyWjOj+Ei3sJ1t7Wnd3LLCq4mn1HSKd19ceJe5bWEYtFUs04XXG8esDwI3FXoyUujh7m1q289lRG8pMAQpIGzRBzXNdrDgWkdhFioBUGVsUdgNRJRV1/o8jtOGW2rVq0rDaCNG9thHAr0+QW3SVjJWh8T2vYdjmkFvmFAMrngC51AXJvuA2kqAVRyIHnpsSqx6M0zdHxfNL7pGealvILXRICUggPKNlrSaamEdJo+tAHpDrd4VetT3LJ0uhal5cvJqPh9FYkrX/udskdDAcXdSzsmbc6OpwHrNPpBTCW2SZRv7NXVBwffoXtTzNe1r2G7XAFpG8HWFtU8rKPmkoShJxl6DypPILIAKANCgBCAKBclO8oeK8/VuaDdsI5tvC97vPmLeCo1pZk0d7oFr5VvvfcuSNNKxG9wyYYHkl9TS88H6LySYwR0S0ceFzv7FajQbWTnbzXY29z5eMx9SM1tG+F5ZK0teNoPv7R2qrJNPBuqFxTrwU4PgwXXksYNzC8Skp3iSFxa7fwI4EbwvcZOL4Kl1a07mGyaLXytnGOrAY+0cvVvqd2tO/uV+lVU+PU4fUdIqWjyuY+5J1lNQgqAaWLYTDUxmOojbIw7nDZ2g7j3KQVRyP4cz/eVe6HSbFATGxukbHSke1pd1iGxHbxQE65R31JonxUMTpJZvqzolo0GOHTcdIjdqHaUxkFf5VZjlDAIKehYGhznEv0C4l22/1ncPBNvyDquxzMY1/QoSBus25/vFGAdvInKCK6R9NURGmqmXvGSbOt6VrgFpGrokb96PKBN3NBFiNuoqUSuGUbnLBvolS5jfQd04/uk7PA6vJa25p4eT6LpF7+Jt8vtcM4d1hZt88lrclmLc5A6B3pQkaP3HXI8iHBXrWeVtOC8RWnlV/NXUibFWjnxIBqgAUAKlBmritaIYZJT6jHO8QNQ815qPETLQpurUjD3Z5/LiblxuSSSeJJuT5rWJ8H1SnBRSRsYdSGaRkTdsjg0dl9p8Bc+C9047mjFc11RpSqP0PQNJAI2NY0WDWho7hqWz6R8uqVHOTk/U0MewKKrZozN1j0XD0m9x+Cxygprks2l5Vtp7oP8AgqTMeWpqN3T6UZPRkAsD2EeqVRqUXE7rT9VpXceOJexx1iykbPImut37R2dt0+SJRUlh9FgZUz6W2irDcag2XePvD4q3Suc8M5PUtC4dS3+xY8UocA5pBBFwRsKtp56OUnFxeH2PXo8lRVOFYjhFbUz4fTipgqXaZaL3adJzgCAbggvfrF7g9ijBJlGfsZ/mg/3vyTAF/DzGv5o/zUwwOp+VaeCVjcWoH0zJDYSDTsO0tc3pDuNxwXnkGvygFrMcwmaIi8uiC4esOcDWnt6MhC9N8AtxQgQrlTwznKZsoHShN/zH2Dh5hp8Fhrx3QN/4euvKuPLfUio1rWd8m2SXk7xDmq6MX1SAxnx1g+YWa3liZo9eoebauX9vJdK2Z8+EgGqABQAoCKcptVoULh/KPYzwJufYFguniJudCpb7tfHJT11QR9CRLuTCk5ytDj+Kjc/xNmj4q1ax5yaDxFV2Wqj7lwhXjg/QKBjJoWvaWvAc0ixB1g+CYRMJyjLcnhlaZqyE6O8lHdzNpj9Zv3esOxU6lv6o6/TNeUvy6/3IHdVOuDqlhrgIKgNEhyzmqWjNh04jtYTs7WncfYs1Oq4Gm1DSaV2sriXuW1guMxVTNOF1+I9Zp4EblfhUUlwcPdWtS2ntqI6F175KwkAroCG8r1I2TCarTAJYwPbfc5rhYhOwVdWTk/wae46+i0/m1MLfio9AegyiBp4tSCaGWM+uxzfNpsj6aMtvUdOrGa9GedwdQWnlw2j6vFmSnqDG9kg2sc1/6JB+CKWGmeLimqlKUPdHoxrr6xv1+a28XlHydpp4Yl6IGqABQAqQQHlfk+pp28ZnHyjPzVO7fR0vhmOa838f9KvVPJ2xYnI9F9ZUu4Mib5l5PuCvWi4ZyfiiTxTj+5Z1lbOQItnXPdPhjom1DJnGVr3N5oNNtAtBvpOHWChgi7uXKi3U9WfCEf8AcUZGBh5c6TdTVX9yP+tMjGSI5pz/AENX046aoil3uvFou++0O1941rDVo71lG80zVqls9s3mP+jRp6hr26TCCDw+KoSg4s7mhcU60d0HlGcFeTIzaw3EZKd4khcWuHkRwI3he4ycXwV7q0p3ENk1klNbyvSwsB+giTV0nNnLbHjo80dXirtOunwzi9Q0Srb/AFQ5icz/AI9u/IG/2k/6KzZNHjAw8vT/AMhZ/aHf6SZGDvU3KJ9MwmtqpaSMtidzToXPLmSNc1hN3aIt6R3L2gaVfmeBjMDP0CnInsYgSf4teSJn1erX6d9fBR6EFuIgJSDztikWhNK3hLKPJ5WpqL62fVbOW+hGXwjTfsPcsZYfJ6FwSTSp4XcYoz+yFt6f6UfKLhYqyXyzdXswjVAAoAVIK85YR9XTH+kkH7A+SpXfodR4XeK018f9KyVT1O0ZZHI4/XVDshP+YFftH9LOQ8U903+//CzFaOSKQ/2jfwtD/V1H+KJeWSU5pdqJDI8O7UPQ244hMtAz0de6I6THDtB2FeJ01IuWl7VtJboPgl2F4wyYaiGu3tuPZxVCpRcTt9P1WldrHUvY6F1hRthFSQ1lYZwcWwIOu6GwO9u493BWaVfHEjmtS0JT/MorD9iLvu0kO1EbQVcXK4OPqU3Tltl2WXk03y9i39Y0/sR/Je0YmOxx38Wyye13snplOOCD0OiAFJB54xt96mcjfNL/AIytRVf5jPqenpxtYL4RokrFItvo9BZcbalpx/Qx/wCELb0v0o+VXbzXk/lnQWQrjVAAoAUBB+VuG9JG7qTA+Dmub8VVvFxk6Hw7PbdNe6KnVHJ3hO+SKpDamVh9eIW72O/9irlo+Wcz4np5owkvRlsq9k4g0MTwSnqS01EMUpYCGmRodoh1rgX42HkoBqDKND+R0/6tnyUkGVuV6If8pT/qmfJCR4y5SDZS0/6qP5IOx4wGl3U1P+qj+SglDxgtPup4R3Rx/JS0n2IycXlPkgebOT4i8tENW10X7h+CpVbfPMTrNM8QNYp3H3/9K6cLEg3BGog6iDwI4qm1js66E1OO5AK8s9ncyxmmWjdYASRE3cw28S021H2LPTrOBp9S0eldrd1L3LiwPGYaqPTgcCPWGxzTwI3LYQqKa4OCurSrbT21EdJe8FbAFKBjqJQxrnHY1pce4Ak+5H7nqEd0kjze55cS47XHSPeSSfetNN5k2fWacdsUvgY8XBA2kWCj4Jk8R5PR1JFoRsZ1WNb5ABbiH6UfJqj3Tb+TMvR4GqABQAqQcLO9Fz1DO0bQzTb3ss74FYa8cxNhplfyrqEn7lFArWLo+m9nYyliP0erhkPo6Ya77r+ifgVltpbZmu1W38+2lFd44L+BW1awfMuchQkSASAKAIQCQCKAjGa8mxVgLhaOa2p4Go9jhvCwVKKmjbadq9WzeO4+xUOMYVLSv5uduideidrXAb2netfOm4PDO9s72lcw3U2aF14XJcNrDcRkp5BJA4scOGwjgRvCmE5RfBVubSlcR2VFwW5lHOsdWAyS0c3VJ6L+1pPuWxo11LhnB6lo1W0e6HMSV3VjGejTIjXKJiPM0UmvpSWib3v2+y6x1ZbYM2ujW/nXcV6Lko9ag+kt84Orlai5+rgj3GRrndzOkfcslKO6aNfqdfybWcvXHBfy2yPmIlIGqANuoAQpQE5oIIOwix7jtUTXBKeJZPPmOYaaaolhPqPIb2tOtp8vctROO1tH1DT7hXFCNQ0Sozgu4L0yHjX0qlaSenHaOTvA1HxGtbalPfE+a6tZu2uGvR8okayGrEgEgCgCEAkAkAkBo4thUVTGY5mhzT5g8QdxXmUVJcme3uKlCe+m8MqHNmTJaO72Xkh6wHSZ2OHxWurW8lzE7rTNcp3X0T4kRUFYFwb1hH/kdluB3KPUhxysMsPKHKCW2irTcag2XeN1njf3q7RuMcSOS1Tw/wB1bf7f+HN5TsbFRO2ON2lHEDrBuHPcBr8Bq8VF1WTWEWvD1lKjSdWa5ZC1TfR0pYHJHhmlLLORqY0RtP2na3eQt5q3aRy9xyfie6+iNFd9lprYM4wSjIGqANCAIU4yAqR8Fb8reDao6pm76uXuJ6DvO48VQuoY5Oq8N3u2ToS9eitFTwdmSLJOYDRz6Tvwb7NlHAbneF1YoVNjNTq+n/i6OF+pdF5xSBwBaQQRcEbCDsK2SPnUouLwx6k8iQCQBQBQACAKASjkDXtB1EAjtUhPHKK5zfyeB15aKzXbXReq7tadx7FUrWylzE6nS/EEqeKdfle5WUrS0lrgWuabOBFiDwIVBxcXhnZwnGpHdFjQ5Rwz2sAPYjRHYWtJIDRckgADaSTYDxKfB5nUUE5PpF+ZVwj6JTRxesBpPPFztbltqMNscHzDULv8TXlU+x1lkKQCoAEA0IAoAhAYa2kbNG+OQXa9pa4cQQolHcsMyUqkqc1OPaKDx/B30k7oZNejra7rtOx3z7QtTODhLB9M068jdUVUj/JzwV4zhl31J7ye5y5i1PUn6om0bz6h6p+yeO5X7eusYZy+t6N5n51Hv1RbLTqHcryOKfHYVAEgEgEgEgEgEgEgEnqCE8pWHUhhMs50JRqjc303Hq29Ye5YK8Y4yzfaHcXUayhS5j6op1q1Z9C/ccoxgjtE95Lsu85IaqQdCM2iB9Z+93cNneVbtqbb3M5TxDqChH8PB8vstYq+cWJANKACAAQBugCEAlII9nTLDa2LVYSx3MTu/aw9hWCvT3rjs2ml6jKzq5/pfaKQqIXRuLJAWuaSHNO0HeFrHHDwz6NSrRqwVSHTGKD2vkmWT89PpQI5gZId3Xj7us3sVyjc7eJHP6noMLj8ylxL/DLaw3E4qhgfA8PbxG7sI3FX4tS6OIuLepQltqLDNtSYQoMoSASASASEiuhCIpmrO8FICxlpZtdmNOpv3iNnvWOdWMDcafo1a7e58R+Sn8ZxaWqkMk7ru3dVo4NG4LWVZubO8s7Olaw2U1/JpBY10Ws8YO5lXLz62XQbdrG2Mj+qOAPWO5ZKNNzeDWanqULOnn+p9IvOjpWRMbHGNFjQGtA3ALaqKisHzipVlUk5y7ZmQxgugAgAgGgoAhAFAFAFSgRXO2TmVrdNhDJ2jU62p46rvnuVetRU+V2bjS9WnZy2vmDKbraR8MhjlaWPbta7b3jiO0LWtNPDPoFC4p14KVN5TMN0M/KNrDsQlgdpwPcx3Fu/sI3r3Cco9Mr3FtSuFtqLJOsH5UXts2qiDx14zou8WHV5FXI3a6kc1c+GE3mhLHwyXYfnqil/HBh4SXafbqWeNaL9TQ19GvKT5jn9jtwYnC/0JY3dz2n4rJn5KLt6keHF/YzGoYNrm/pBM/J48qfszRq8w0sX4SeIfnNJ8goc4rtmenZXFR4jBkbxXlMpY9ULXzO7Bos/SPwBWKVzCJtrfw7dVP1/SiDY7nyqqeiHCFh9WO9z3v2+5U53MpdHR2eg21B5f1P5IuFXeWbvG1cCKZCa9Tt5WyzLXPtH0Yx6chGodg6zuxZadF1GarUtUpWceeZPpF24NhUdLE2KFtmjzcesTvK2VKkoHz26uJ3M3Oo+WbqydmABXkAQCQAQDGoAoBwQCQBUgIQHJzDl2CsZozN1j0HtsHt7j8FinSjPsu2d/WtZZpvj2KlzHkuopLutzsXXYDqH2m7R37Fr6lGUPk7aw1uhc/TL6ZEaaVhyjdLoSk9pLALoRgFhwCBpA0RwCEbV7BCjJI4JgkSEZwZIInPcGMaXOOxrRdx7gFK7wjHUqwpx3TeF8lg5Z5NnOs+tOi3+Sb6R+87d3BXKdq3yzldQ8RrmFuv5LMpaZkbWsjaGtaLANFgFejFRWEclOc6jcpvLZlUmLAkCWAFeSQIAIBqAaEA5AEIA3QCQBQBCYHIrqRyRvHMj0lTclnNvOvSis037Rax8QsE6EJG0tNYubbp5XyQjE+TCoZrgkZKOBux3tuCqkrSS65Ojt/EtGS/Njhkbrcr1kV9OnltxaNMfs3WJ0prtG3patZ1F9M0cqWNzfTa5v3gR714LsKsJLhmLTHEKD3uXubFPRSSfg45H36rHH3BEm+jDUuaVPmckju0GRq6XZCWDjIQ32ayssaE5Gura9Z01xLP7EswrksAINVNf7EQt5vOvyAViNnntmlufE8msUY4+WTnCMFgpm6MEbWX2kDpHvdtKt06cYdHN3F3WuJZqSydBZGVgXUDHIrqcgRUACgAKABQDCUA1pQD7oAoBIB10AkAUAkAboBXUoCupwSA+ahxRCeOmNDBwHkFG1HvfL3HgqTyJCBXUAV0AiUAEAkAkAEACUA0lAY3OQ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45"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16917" y="3810000"/>
            <a:ext cx="1905000" cy="167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406899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01650" y="228600"/>
            <a:ext cx="8261350" cy="1039812"/>
          </a:xfrm>
        </p:spPr>
        <p:txBody>
          <a:bodyPr>
            <a:noAutofit/>
          </a:bodyPr>
          <a:lstStyle/>
          <a:p>
            <a:r>
              <a:rPr lang="en-US" sz="2500" b="1" dirty="0" smtClean="0">
                <a:solidFill>
                  <a:schemeClr val="tx1"/>
                </a:solidFill>
              </a:rPr>
              <a:t/>
            </a:r>
            <a:br>
              <a:rPr lang="en-US" sz="2500" b="1" dirty="0" smtClean="0">
                <a:solidFill>
                  <a:schemeClr val="tx1"/>
                </a:solidFill>
              </a:rPr>
            </a:br>
            <a:r>
              <a:rPr lang="en-US" sz="2500" b="1" dirty="0" smtClean="0">
                <a:solidFill>
                  <a:schemeClr val="tx1"/>
                </a:solidFill>
              </a:rPr>
              <a:t>Modifying </a:t>
            </a:r>
            <a:r>
              <a:rPr lang="en-US" sz="2500" b="1" dirty="0">
                <a:solidFill>
                  <a:schemeClr val="tx1"/>
                </a:solidFill>
              </a:rPr>
              <a:t>Factors Impacting </a:t>
            </a:r>
            <a:r>
              <a:rPr lang="en-US" sz="2500" b="1" dirty="0" smtClean="0">
                <a:solidFill>
                  <a:schemeClr val="tx1"/>
                </a:solidFill>
              </a:rPr>
              <a:t>Likelihood </a:t>
            </a:r>
            <a:r>
              <a:rPr lang="en-US" sz="2500" b="1" dirty="0">
                <a:solidFill>
                  <a:schemeClr val="tx1"/>
                </a:solidFill>
              </a:rPr>
              <a:t>for </a:t>
            </a:r>
            <a:r>
              <a:rPr lang="en-US" sz="2500" b="1" dirty="0" smtClean="0">
                <a:solidFill>
                  <a:schemeClr val="tx1"/>
                </a:solidFill>
              </a:rPr>
              <a:t>Change</a:t>
            </a:r>
            <a:r>
              <a:rPr lang="en-US" sz="2500" dirty="0">
                <a:solidFill>
                  <a:schemeClr val="tx1"/>
                </a:solidFill>
              </a:rPr>
              <a:t/>
            </a:r>
            <a:br>
              <a:rPr lang="en-US" sz="2500" dirty="0">
                <a:solidFill>
                  <a:schemeClr val="tx1"/>
                </a:solidFill>
              </a:rPr>
            </a:br>
            <a:r>
              <a:rPr lang="en-US" sz="2500" b="1" dirty="0" smtClean="0">
                <a:solidFill>
                  <a:schemeClr val="tx1"/>
                </a:solidFill>
              </a:rPr>
              <a:t>  </a:t>
            </a:r>
            <a:endParaRPr lang="en-US" sz="2500" b="1" dirty="0">
              <a:solidFill>
                <a:schemeClr val="tx1"/>
              </a:solidFill>
            </a:endParaRPr>
          </a:p>
        </p:txBody>
      </p:sp>
      <p:pic>
        <p:nvPicPr>
          <p:cNvPr id="5" name="Picture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295400"/>
            <a:ext cx="8229600" cy="5257800"/>
          </a:xfrm>
          <a:prstGeom prst="rect">
            <a:avLst/>
          </a:prstGeom>
          <a:noFill/>
        </p:spPr>
      </p:pic>
    </p:spTree>
    <p:extLst>
      <p:ext uri="{BB962C8B-B14F-4D97-AF65-F5344CB8AC3E}">
        <p14:creationId xmlns:p14="http://schemas.microsoft.com/office/powerpoint/2010/main" xmlns="" val="31060774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What do you think?</a:t>
            </a:r>
            <a:endParaRPr lang="en-US" b="1" dirty="0"/>
          </a:p>
        </p:txBody>
      </p:sp>
      <p:sp>
        <p:nvSpPr>
          <p:cNvPr id="3" name="Content Placeholder 2"/>
          <p:cNvSpPr>
            <a:spLocks noGrp="1"/>
          </p:cNvSpPr>
          <p:nvPr>
            <p:ph idx="1"/>
          </p:nvPr>
        </p:nvSpPr>
        <p:spPr/>
        <p:txBody>
          <a:bodyPr>
            <a:normAutofit/>
          </a:bodyPr>
          <a:lstStyle/>
          <a:p>
            <a:pPr lvl="0">
              <a:spcAft>
                <a:spcPts val="1200"/>
              </a:spcAft>
            </a:pPr>
            <a:r>
              <a:rPr lang="en-US" dirty="0" smtClean="0"/>
              <a:t> </a:t>
            </a:r>
            <a:r>
              <a:rPr lang="en-US" dirty="0"/>
              <a:t>What do you see as the </a:t>
            </a:r>
            <a:r>
              <a:rPr lang="en-US" b="1" dirty="0" smtClean="0"/>
              <a:t>strengths</a:t>
            </a:r>
            <a:r>
              <a:rPr lang="en-US" dirty="0" smtClean="0"/>
              <a:t> </a:t>
            </a:r>
            <a:r>
              <a:rPr lang="en-US" dirty="0"/>
              <a:t>of the health belief model?</a:t>
            </a:r>
          </a:p>
          <a:p>
            <a:pPr lvl="0">
              <a:spcAft>
                <a:spcPts val="1200"/>
              </a:spcAft>
            </a:pPr>
            <a:r>
              <a:rPr lang="en-US" i="1" dirty="0" smtClean="0"/>
              <a:t> </a:t>
            </a:r>
            <a:r>
              <a:rPr lang="en-US" dirty="0"/>
              <a:t>What do you see as the </a:t>
            </a:r>
            <a:r>
              <a:rPr lang="en-US" b="1" dirty="0"/>
              <a:t>limitations </a:t>
            </a:r>
            <a:r>
              <a:rPr lang="en-US" dirty="0"/>
              <a:t>of the health belief model?</a:t>
            </a:r>
          </a:p>
          <a:p>
            <a:endParaRPr lang="en-US" dirty="0"/>
          </a:p>
          <a:p>
            <a:pPr indent="-342900">
              <a:lnSpc>
                <a:spcPct val="110000"/>
              </a:lnSpc>
              <a:spcAft>
                <a:spcPts val="600"/>
              </a:spcAft>
            </a:pPr>
            <a:endParaRPr lang="en-US" dirty="0" smtClean="0"/>
          </a:p>
          <a:p>
            <a:pPr marL="0" lvl="0" indent="0">
              <a:buNone/>
            </a:pPr>
            <a:endParaRPr lang="en-US" dirty="0" smtClean="0"/>
          </a:p>
        </p:txBody>
      </p:sp>
    </p:spTree>
    <p:extLst>
      <p:ext uri="{BB962C8B-B14F-4D97-AF65-F5344CB8AC3E}">
        <p14:creationId xmlns:p14="http://schemas.microsoft.com/office/powerpoint/2010/main" xmlns="" val="425855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xmlns="" val="382139482"/>
              </p:ext>
            </p:extLst>
          </p:nvPr>
        </p:nvGraphicFramePr>
        <p:xfrm>
          <a:off x="381000" y="381000"/>
          <a:ext cx="8382000" cy="6172199"/>
        </p:xfrm>
        <a:graphic>
          <a:graphicData uri="http://schemas.openxmlformats.org/drawingml/2006/table">
            <a:tbl>
              <a:tblPr firstRow="1" firstCol="1" bandRow="1">
                <a:tableStyleId>{8799B23B-EC83-4686-B30A-512413B5E67A}</a:tableStyleId>
              </a:tblPr>
              <a:tblGrid>
                <a:gridCol w="2016883"/>
                <a:gridCol w="2045930"/>
                <a:gridCol w="2197480"/>
                <a:gridCol w="2121707"/>
              </a:tblGrid>
              <a:tr h="925343">
                <a:tc gridSpan="2">
                  <a:txBody>
                    <a:bodyPr/>
                    <a:lstStyle/>
                    <a:p>
                      <a:pPr marL="0" marR="0">
                        <a:lnSpc>
                          <a:spcPct val="115000"/>
                        </a:lnSpc>
                        <a:spcBef>
                          <a:spcPts val="0"/>
                        </a:spcBef>
                        <a:spcAft>
                          <a:spcPts val="0"/>
                        </a:spcAft>
                      </a:pPr>
                      <a:r>
                        <a:rPr lang="en-US" sz="2000" dirty="0" smtClean="0">
                          <a:effectLst/>
                        </a:rPr>
                        <a:t>Making the change… </a:t>
                      </a:r>
                    </a:p>
                    <a:p>
                      <a:pPr marL="0" marR="0">
                        <a:lnSpc>
                          <a:spcPct val="115000"/>
                        </a:lnSpc>
                        <a:spcBef>
                          <a:spcPts val="0"/>
                        </a:spcBef>
                        <a:spcAft>
                          <a:spcPts val="0"/>
                        </a:spcAft>
                      </a:pPr>
                      <a:r>
                        <a:rPr lang="en-US" sz="2000" dirty="0" smtClean="0">
                          <a:effectLst/>
                        </a:rPr>
                        <a:t>Quitting Smoking</a:t>
                      </a:r>
                      <a:endParaRPr lang="en-US" sz="20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lang="en-US"/>
                    </a:p>
                  </a:txBody>
                  <a:tcPr/>
                </a:tc>
                <a:tc gridSpan="2">
                  <a:txBody>
                    <a:bodyPr/>
                    <a:lstStyle/>
                    <a:p>
                      <a:pPr marL="0" marR="0">
                        <a:lnSpc>
                          <a:spcPct val="115000"/>
                        </a:lnSpc>
                        <a:spcBef>
                          <a:spcPts val="0"/>
                        </a:spcBef>
                        <a:spcAft>
                          <a:spcPts val="0"/>
                        </a:spcAft>
                      </a:pPr>
                      <a:r>
                        <a:rPr lang="en-US" sz="2000" dirty="0" smtClean="0">
                          <a:effectLst/>
                        </a:rPr>
                        <a:t>Not making the change… Continuing to Smoke</a:t>
                      </a:r>
                      <a:endParaRPr lang="en-US" sz="20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hMerge="1">
                  <a:txBody>
                    <a:bodyPr/>
                    <a:lstStyle/>
                    <a:p>
                      <a:endParaRPr lang="en-US"/>
                    </a:p>
                  </a:txBody>
                  <a:tcPr/>
                </a:tc>
              </a:tr>
              <a:tr h="462672">
                <a:tc>
                  <a:txBody>
                    <a:bodyPr/>
                    <a:lstStyle/>
                    <a:p>
                      <a:pPr marL="0" marR="0">
                        <a:lnSpc>
                          <a:spcPct val="115000"/>
                        </a:lnSpc>
                        <a:spcBef>
                          <a:spcPts val="0"/>
                        </a:spcBef>
                        <a:spcAft>
                          <a:spcPts val="0"/>
                        </a:spcAft>
                      </a:pPr>
                      <a:r>
                        <a:rPr lang="en-US" sz="2000" b="1" dirty="0">
                          <a:effectLst/>
                        </a:rPr>
                        <a:t>Benefits</a:t>
                      </a:r>
                      <a:endParaRPr lang="en-US" sz="20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a:lnSpc>
                          <a:spcPct val="115000"/>
                        </a:lnSpc>
                        <a:spcBef>
                          <a:spcPts val="0"/>
                        </a:spcBef>
                        <a:spcAft>
                          <a:spcPts val="0"/>
                        </a:spcAft>
                      </a:pPr>
                      <a:r>
                        <a:rPr lang="en-US" sz="2000" b="1" dirty="0">
                          <a:effectLst/>
                        </a:rPr>
                        <a:t>Costs</a:t>
                      </a:r>
                      <a:endParaRPr lang="en-US" sz="2000" b="1"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a:lnSpc>
                          <a:spcPct val="115000"/>
                        </a:lnSpc>
                        <a:spcBef>
                          <a:spcPts val="0"/>
                        </a:spcBef>
                        <a:spcAft>
                          <a:spcPts val="0"/>
                        </a:spcAft>
                      </a:pPr>
                      <a:r>
                        <a:rPr lang="en-US" sz="2000" b="1" dirty="0">
                          <a:effectLst/>
                        </a:rPr>
                        <a:t>Benefits</a:t>
                      </a:r>
                      <a:endParaRPr lang="en-US" sz="2000" b="1"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pPr marL="0" marR="0">
                        <a:lnSpc>
                          <a:spcPct val="115000"/>
                        </a:lnSpc>
                        <a:spcBef>
                          <a:spcPts val="0"/>
                        </a:spcBef>
                        <a:spcAft>
                          <a:spcPts val="0"/>
                        </a:spcAft>
                      </a:pPr>
                      <a:r>
                        <a:rPr lang="en-US" sz="2000" b="1" dirty="0">
                          <a:effectLst/>
                        </a:rPr>
                        <a:t>Costs</a:t>
                      </a:r>
                      <a:endParaRPr lang="en-US" sz="2000" b="1"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r>
              <a:tr h="925343">
                <a:tc>
                  <a:txBody>
                    <a:bodyPr/>
                    <a:lstStyle/>
                    <a:p>
                      <a:pPr marL="0" marR="0">
                        <a:lnSpc>
                          <a:spcPct val="115000"/>
                        </a:lnSpc>
                        <a:spcBef>
                          <a:spcPts val="0"/>
                        </a:spcBef>
                        <a:spcAft>
                          <a:spcPts val="0"/>
                        </a:spcAft>
                      </a:pPr>
                      <a:r>
                        <a:rPr lang="en-US" sz="1800" b="0" dirty="0">
                          <a:effectLst/>
                        </a:rPr>
                        <a:t>Won’t cough in the morning</a:t>
                      </a:r>
                      <a:endParaRPr lang="en-US" sz="1800" b="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a:lnSpc>
                          <a:spcPct val="115000"/>
                        </a:lnSpc>
                        <a:spcBef>
                          <a:spcPts val="0"/>
                        </a:spcBef>
                        <a:spcAft>
                          <a:spcPts val="0"/>
                        </a:spcAft>
                      </a:pPr>
                      <a:r>
                        <a:rPr lang="en-US" sz="1800" b="0" dirty="0">
                          <a:effectLst/>
                        </a:rPr>
                        <a:t>Stressful to quit</a:t>
                      </a:r>
                      <a:endParaRPr lang="en-US" sz="1800" b="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a:lnSpc>
                          <a:spcPct val="115000"/>
                        </a:lnSpc>
                        <a:spcBef>
                          <a:spcPts val="0"/>
                        </a:spcBef>
                        <a:spcAft>
                          <a:spcPts val="0"/>
                        </a:spcAft>
                      </a:pPr>
                      <a:r>
                        <a:rPr lang="en-US" sz="1800" dirty="0">
                          <a:effectLst/>
                        </a:rPr>
                        <a:t>Helps with stress</a:t>
                      </a:r>
                      <a:endParaRPr lang="en-US"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3">
                        <a:lumMod val="40000"/>
                        <a:lumOff val="60000"/>
                      </a:schemeClr>
                    </a:solidFill>
                  </a:tcPr>
                </a:tc>
                <a:tc>
                  <a:txBody>
                    <a:bodyPr/>
                    <a:lstStyle/>
                    <a:p>
                      <a:pPr marL="0" marR="0">
                        <a:lnSpc>
                          <a:spcPct val="115000"/>
                        </a:lnSpc>
                        <a:spcBef>
                          <a:spcPts val="0"/>
                        </a:spcBef>
                        <a:spcAft>
                          <a:spcPts val="0"/>
                        </a:spcAft>
                      </a:pPr>
                      <a:r>
                        <a:rPr lang="en-US" sz="1800" dirty="0">
                          <a:effectLst/>
                        </a:rPr>
                        <a:t>Worry about health</a:t>
                      </a:r>
                      <a:endParaRPr lang="en-US"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lumMod val="40000"/>
                        <a:lumOff val="60000"/>
                      </a:schemeClr>
                    </a:solidFill>
                  </a:tcPr>
                </a:tc>
              </a:tr>
              <a:tr h="739301">
                <a:tc>
                  <a:txBody>
                    <a:bodyPr/>
                    <a:lstStyle/>
                    <a:p>
                      <a:pPr marL="0" marR="0">
                        <a:lnSpc>
                          <a:spcPct val="115000"/>
                        </a:lnSpc>
                        <a:spcBef>
                          <a:spcPts val="0"/>
                        </a:spcBef>
                        <a:spcAft>
                          <a:spcPts val="0"/>
                        </a:spcAft>
                      </a:pPr>
                      <a:r>
                        <a:rPr lang="en-US" sz="1800" b="0" dirty="0">
                          <a:effectLst/>
                        </a:rPr>
                        <a:t>More energy</a:t>
                      </a:r>
                      <a:endParaRPr lang="en-US" sz="1800" b="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3">
                        <a:lumMod val="20000"/>
                        <a:lumOff val="80000"/>
                      </a:schemeClr>
                    </a:solidFill>
                  </a:tcPr>
                </a:tc>
                <a:tc>
                  <a:txBody>
                    <a:bodyPr/>
                    <a:lstStyle/>
                    <a:p>
                      <a:pPr marL="0" marR="0">
                        <a:lnSpc>
                          <a:spcPct val="115000"/>
                        </a:lnSpc>
                        <a:spcBef>
                          <a:spcPts val="0"/>
                        </a:spcBef>
                        <a:spcAft>
                          <a:spcPts val="0"/>
                        </a:spcAft>
                      </a:pPr>
                      <a:r>
                        <a:rPr lang="en-US" sz="1800" b="0" dirty="0">
                          <a:effectLst/>
                        </a:rPr>
                        <a:t>Gain weight</a:t>
                      </a:r>
                      <a:endParaRPr lang="en-US" sz="1800" b="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3">
                        <a:lumMod val="20000"/>
                        <a:lumOff val="80000"/>
                      </a:schemeClr>
                    </a:solidFill>
                  </a:tcPr>
                </a:tc>
                <a:tc>
                  <a:txBody>
                    <a:bodyPr/>
                    <a:lstStyle/>
                    <a:p>
                      <a:pPr marL="0" marR="0">
                        <a:lnSpc>
                          <a:spcPct val="115000"/>
                        </a:lnSpc>
                        <a:spcBef>
                          <a:spcPts val="0"/>
                        </a:spcBef>
                        <a:spcAft>
                          <a:spcPts val="0"/>
                        </a:spcAft>
                      </a:pPr>
                      <a:r>
                        <a:rPr lang="en-US" sz="1800" dirty="0">
                          <a:effectLst/>
                        </a:rPr>
                        <a:t>Enjoy smoking with friends</a:t>
                      </a:r>
                      <a:endParaRPr lang="en-US"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3">
                        <a:lumMod val="40000"/>
                        <a:lumOff val="60000"/>
                      </a:schemeClr>
                    </a:solidFill>
                  </a:tcPr>
                </a:tc>
                <a:tc>
                  <a:txBody>
                    <a:bodyPr/>
                    <a:lstStyle/>
                    <a:p>
                      <a:pPr marL="0" marR="0">
                        <a:lnSpc>
                          <a:spcPct val="115000"/>
                        </a:lnSpc>
                        <a:spcBef>
                          <a:spcPts val="0"/>
                        </a:spcBef>
                        <a:spcAft>
                          <a:spcPts val="0"/>
                        </a:spcAft>
                      </a:pPr>
                      <a:r>
                        <a:rPr lang="en-US" sz="1800" dirty="0">
                          <a:effectLst/>
                        </a:rPr>
                        <a:t> Social Stigma</a:t>
                      </a:r>
                      <a:endParaRPr lang="en-US"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3">
                        <a:lumMod val="40000"/>
                        <a:lumOff val="60000"/>
                      </a:schemeClr>
                    </a:solidFill>
                  </a:tcPr>
                </a:tc>
              </a:tr>
              <a:tr h="739301">
                <a:tc>
                  <a:txBody>
                    <a:bodyPr/>
                    <a:lstStyle/>
                    <a:p>
                      <a:pPr marL="0" marR="0">
                        <a:lnSpc>
                          <a:spcPct val="115000"/>
                        </a:lnSpc>
                        <a:spcBef>
                          <a:spcPts val="0"/>
                        </a:spcBef>
                        <a:spcAft>
                          <a:spcPts val="0"/>
                        </a:spcAft>
                      </a:pPr>
                      <a:r>
                        <a:rPr lang="en-US" sz="1800" b="0" dirty="0">
                          <a:effectLst/>
                        </a:rPr>
                        <a:t>Save money</a:t>
                      </a:r>
                      <a:endParaRPr lang="en-US" sz="1800" b="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3">
                        <a:lumMod val="20000"/>
                        <a:lumOff val="80000"/>
                      </a:schemeClr>
                    </a:solidFill>
                  </a:tcPr>
                </a:tc>
                <a:tc>
                  <a:txBody>
                    <a:bodyPr/>
                    <a:lstStyle/>
                    <a:p>
                      <a:pPr marL="0" marR="0">
                        <a:lnSpc>
                          <a:spcPct val="115000"/>
                        </a:lnSpc>
                        <a:spcBef>
                          <a:spcPts val="0"/>
                        </a:spcBef>
                        <a:spcAft>
                          <a:spcPts val="0"/>
                        </a:spcAft>
                      </a:pPr>
                      <a:r>
                        <a:rPr lang="en-US" sz="1800" b="0" dirty="0">
                          <a:effectLst/>
                        </a:rPr>
                        <a:t>Lose another pleasure</a:t>
                      </a:r>
                      <a:endParaRPr lang="en-US" sz="1800" b="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3">
                        <a:lumMod val="20000"/>
                        <a:lumOff val="80000"/>
                      </a:schemeClr>
                    </a:solidFill>
                  </a:tcPr>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3">
                        <a:lumMod val="40000"/>
                        <a:lumOff val="60000"/>
                      </a:schemeClr>
                    </a:solidFill>
                  </a:tcPr>
                </a:tc>
                <a:tc>
                  <a:txBody>
                    <a:bodyPr/>
                    <a:lstStyle/>
                    <a:p>
                      <a:pPr marL="0" marR="0">
                        <a:lnSpc>
                          <a:spcPct val="115000"/>
                        </a:lnSpc>
                        <a:spcBef>
                          <a:spcPts val="0"/>
                        </a:spcBef>
                        <a:spcAft>
                          <a:spcPts val="0"/>
                        </a:spcAft>
                      </a:pPr>
                      <a:r>
                        <a:rPr lang="en-US" sz="1800" dirty="0">
                          <a:effectLst/>
                        </a:rPr>
                        <a:t>Ruins skin</a:t>
                      </a:r>
                      <a:endParaRPr lang="en-US"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3">
                        <a:lumMod val="40000"/>
                        <a:lumOff val="60000"/>
                      </a:schemeClr>
                    </a:solidFill>
                  </a:tcPr>
                </a:tc>
              </a:tr>
              <a:tr h="1108952">
                <a:tc>
                  <a:txBody>
                    <a:bodyPr/>
                    <a:lstStyle/>
                    <a:p>
                      <a:pPr marL="0" marR="0">
                        <a:lnSpc>
                          <a:spcPct val="115000"/>
                        </a:lnSpc>
                        <a:spcBef>
                          <a:spcPts val="0"/>
                        </a:spcBef>
                        <a:spcAft>
                          <a:spcPts val="0"/>
                        </a:spcAft>
                      </a:pPr>
                      <a:r>
                        <a:rPr lang="en-US" sz="1800" b="0" dirty="0">
                          <a:effectLst/>
                        </a:rPr>
                        <a:t>Better role model for kids</a:t>
                      </a:r>
                      <a:endParaRPr lang="en-US" sz="1800" b="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3">
                        <a:lumMod val="20000"/>
                        <a:lumOff val="80000"/>
                      </a:schemeClr>
                    </a:solidFill>
                  </a:tcPr>
                </a:tc>
                <a:tc>
                  <a:txBody>
                    <a:bodyPr/>
                    <a:lstStyle/>
                    <a:p>
                      <a:pPr marL="0" marR="0">
                        <a:lnSpc>
                          <a:spcPct val="115000"/>
                        </a:lnSpc>
                        <a:spcBef>
                          <a:spcPts val="0"/>
                        </a:spcBef>
                        <a:spcAft>
                          <a:spcPts val="0"/>
                        </a:spcAft>
                      </a:pPr>
                      <a:r>
                        <a:rPr lang="en-US" sz="1800" b="0" dirty="0" smtClean="0">
                          <a:effectLst/>
                        </a:rPr>
                        <a:t>Withdrawal symptoms</a:t>
                      </a:r>
                      <a:endParaRPr lang="en-US" sz="1800" b="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3">
                        <a:lumMod val="20000"/>
                        <a:lumOff val="80000"/>
                      </a:schemeClr>
                    </a:solidFill>
                  </a:tcPr>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solidFill>
                      <a:schemeClr val="accent3">
                        <a:lumMod val="40000"/>
                        <a:lumOff val="60000"/>
                      </a:schemeClr>
                    </a:solidFill>
                  </a:tcPr>
                </a:tc>
                <a:tc>
                  <a:txBody>
                    <a:bodyPr/>
                    <a:lstStyle/>
                    <a:p>
                      <a:pPr marL="0" marR="0">
                        <a:lnSpc>
                          <a:spcPct val="115000"/>
                        </a:lnSpc>
                        <a:spcBef>
                          <a:spcPts val="0"/>
                        </a:spcBef>
                        <a:spcAft>
                          <a:spcPts val="0"/>
                        </a:spcAft>
                      </a:pPr>
                      <a:r>
                        <a:rPr lang="en-US" sz="1800" dirty="0">
                          <a:effectLst/>
                        </a:rPr>
                        <a:t>Cannot smoke at work or in the house</a:t>
                      </a:r>
                      <a:endParaRPr lang="en-US"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solidFill>
                      <a:schemeClr val="accent3">
                        <a:lumMod val="40000"/>
                        <a:lumOff val="60000"/>
                      </a:schemeClr>
                    </a:solidFill>
                  </a:tcPr>
                </a:tc>
              </a:tr>
              <a:tr h="1271287">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a:lnSpc>
                          <a:spcPct val="115000"/>
                        </a:lnSpc>
                        <a:spcBef>
                          <a:spcPts val="0"/>
                        </a:spcBef>
                        <a:spcAft>
                          <a:spcPts val="0"/>
                        </a:spcAft>
                      </a:pPr>
                      <a:r>
                        <a:rPr lang="en-US" sz="1800" dirty="0">
                          <a:effectLst/>
                        </a:rPr>
                        <a:t> </a:t>
                      </a:r>
                      <a:endParaRPr lang="en-US"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a:lnSpc>
                          <a:spcPct val="115000"/>
                        </a:lnSpc>
                        <a:spcBef>
                          <a:spcPts val="0"/>
                        </a:spcBef>
                        <a:spcAft>
                          <a:spcPts val="0"/>
                        </a:spcAft>
                      </a:pPr>
                      <a:r>
                        <a:rPr lang="en-US" sz="1800" dirty="0" smtClean="0">
                          <a:effectLst/>
                        </a:rPr>
                        <a:t> </a:t>
                      </a:r>
                      <a:endParaRPr lang="en-US" sz="1800" dirty="0">
                        <a:effectLst/>
                        <a:latin typeface="Calibri"/>
                        <a:ea typeface="Calibri"/>
                        <a:cs typeface="Times New Roman"/>
                      </a:endParaRPr>
                    </a:p>
                  </a:txBody>
                  <a:tcPr marL="68580" marR="68580"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marR="0">
                        <a:lnSpc>
                          <a:spcPct val="115000"/>
                        </a:lnSpc>
                        <a:spcBef>
                          <a:spcPts val="0"/>
                        </a:spcBef>
                        <a:spcAft>
                          <a:spcPts val="0"/>
                        </a:spcAft>
                      </a:pPr>
                      <a:r>
                        <a:rPr lang="en-US" sz="1800" dirty="0" smtClean="0">
                          <a:effectLst/>
                        </a:rPr>
                        <a:t>Get winded and cannot do some activities</a:t>
                      </a:r>
                      <a:endParaRPr lang="en-US" sz="1800" dirty="0">
                        <a:effectLst/>
                        <a:latin typeface="Calibri"/>
                        <a:ea typeface="Calibri"/>
                        <a:cs typeface="Times New Roman"/>
                      </a:endParaRPr>
                    </a:p>
                  </a:txBody>
                  <a:tcPr marL="68580" marR="68580"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lumMod val="40000"/>
                        <a:lumOff val="60000"/>
                      </a:schemeClr>
                    </a:solidFill>
                  </a:tcPr>
                </a:tc>
              </a:tr>
            </a:tbl>
          </a:graphicData>
        </a:graphic>
      </p:graphicFrame>
    </p:spTree>
    <p:extLst>
      <p:ext uri="{BB962C8B-B14F-4D97-AF65-F5344CB8AC3E}">
        <p14:creationId xmlns:p14="http://schemas.microsoft.com/office/powerpoint/2010/main" xmlns="" val="15982387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609600" y="2285999"/>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400" b="1" cap="none" dirty="0" smtClean="0"/>
              <a:t>Models for Patient-Centered Behavior Change</a:t>
            </a:r>
          </a:p>
          <a:p>
            <a:r>
              <a:rPr lang="en-US" sz="2400" b="1" i="1" cap="none" dirty="0" smtClean="0"/>
              <a:t>Readiness to Change and Motivational Interviewing</a:t>
            </a:r>
            <a:endParaRPr lang="en-US" sz="2400" b="1" i="1" cap="none" dirty="0"/>
          </a:p>
        </p:txBody>
      </p:sp>
      <p:sp>
        <p:nvSpPr>
          <p:cNvPr id="7" name="Subtitle 2"/>
          <p:cNvSpPr txBox="1">
            <a:spLocks/>
          </p:cNvSpPr>
          <p:nvPr/>
        </p:nvSpPr>
        <p:spPr>
          <a:xfrm>
            <a:off x="533399" y="3733800"/>
            <a:ext cx="6761331" cy="457200"/>
          </a:xfrm>
          <a:prstGeom prst="rect">
            <a:avLst/>
          </a:prstGeom>
        </p:spPr>
        <p:txBody>
          <a:bodyPr vert="horz" lIns="91440" tIns="45720" rIns="91440" bIns="45720" rtlCol="0">
            <a:normAutofit/>
          </a:bodyPr>
          <a:lstStyle>
            <a:lvl1pPr marL="0" indent="0" algn="ctr" defTabSz="914400" rtl="0" eaLnBrk="1" latinLnBrk="0" hangingPunct="1">
              <a:spcBef>
                <a:spcPct val="20000"/>
              </a:spcBef>
              <a:buClr>
                <a:schemeClr val="accent1"/>
              </a:buClr>
              <a:buFont typeface="Arial" pitchFamily="34" charset="0"/>
              <a:buNone/>
              <a:defRPr sz="1800" kern="1200" cap="all" spc="300" baseline="0">
                <a:solidFill>
                  <a:srgbClr val="FFFFFF"/>
                </a:solidFill>
                <a:latin typeface="+mn-lt"/>
                <a:ea typeface="+mn-ea"/>
                <a:cs typeface="+mn-cs"/>
              </a:defRPr>
            </a:lvl1pPr>
            <a:lvl2pPr marL="457200" indent="0" algn="ctr" defTabSz="914400" rtl="0" eaLnBrk="1" latinLnBrk="0" hangingPunct="1">
              <a:spcBef>
                <a:spcPct val="20000"/>
              </a:spcBef>
              <a:buClr>
                <a:schemeClr val="accent2"/>
              </a:buClr>
              <a:buFont typeface="Arial" pitchFamily="34" charset="0"/>
              <a:buNone/>
              <a:defRPr sz="20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3"/>
              </a:buClr>
              <a:buFont typeface="Courier New" pitchFamily="49" charset="0"/>
              <a:buNone/>
              <a:defRPr sz="18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4"/>
              </a:buClr>
              <a:buFont typeface="Arial" pitchFamily="34" charset="0"/>
              <a:buNone/>
              <a:defRPr sz="16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5"/>
              </a:buClr>
              <a:buFont typeface="Arial" pitchFamily="34" charset="0"/>
              <a:buNone/>
              <a:defRPr sz="1600" kern="1200" baseline="0">
                <a:solidFill>
                  <a:schemeClr val="tx1">
                    <a:tint val="75000"/>
                  </a:schemeClr>
                </a:solidFill>
                <a:latin typeface="+mn-lt"/>
                <a:ea typeface="+mn-ea"/>
                <a:cs typeface="+mn-cs"/>
              </a:defRPr>
            </a:lvl5pPr>
            <a:lvl6pPr marL="2286000" indent="0" algn="ctr" defTabSz="914400" rtl="0" eaLnBrk="1" latinLnBrk="0" hangingPunct="1">
              <a:spcBef>
                <a:spcPct val="200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ctr" defTabSz="914400" rtl="0" eaLnBrk="1" latinLnBrk="0" hangingPunct="1">
              <a:spcBef>
                <a:spcPct val="20000"/>
              </a:spcBef>
              <a:buClr>
                <a:schemeClr val="accent2"/>
              </a:buClr>
              <a:buFont typeface="Arial" pitchFamily="34" charset="0"/>
              <a:buNone/>
              <a:defRPr sz="1400" kern="1200">
                <a:solidFill>
                  <a:schemeClr val="tx1">
                    <a:tint val="75000"/>
                  </a:schemeClr>
                </a:solidFill>
                <a:latin typeface="+mn-lt"/>
                <a:ea typeface="+mn-ea"/>
                <a:cs typeface="+mn-cs"/>
              </a:defRPr>
            </a:lvl7pPr>
            <a:lvl8pPr marL="3200400" indent="0" algn="ctr" defTabSz="914400" rtl="0" eaLnBrk="1" latinLnBrk="0" hangingPunct="1">
              <a:spcBef>
                <a:spcPct val="20000"/>
              </a:spcBef>
              <a:buClr>
                <a:schemeClr val="accent3"/>
              </a:buClr>
              <a:buFont typeface="Arial" pitchFamily="34" charset="0"/>
              <a:buNone/>
              <a:defRPr sz="1400" kern="1200">
                <a:solidFill>
                  <a:schemeClr val="tx1">
                    <a:tint val="75000"/>
                  </a:schemeClr>
                </a:solidFill>
                <a:latin typeface="+mn-lt"/>
                <a:ea typeface="+mn-ea"/>
                <a:cs typeface="+mn-cs"/>
              </a:defRPr>
            </a:lvl8pPr>
            <a:lvl9pPr marL="3657600" indent="0" algn="ctr" defTabSz="914400" rtl="0" eaLnBrk="1" latinLnBrk="0" hangingPunct="1">
              <a:spcBef>
                <a:spcPct val="20000"/>
              </a:spcBef>
              <a:buClr>
                <a:schemeClr val="accent4"/>
              </a:buClr>
              <a:buFont typeface="Arial" pitchFamily="34" charset="0"/>
              <a:buNone/>
              <a:defRPr sz="1400" kern="1200">
                <a:solidFill>
                  <a:schemeClr val="tx1">
                    <a:tint val="75000"/>
                  </a:schemeClr>
                </a:solidFill>
                <a:latin typeface="+mn-lt"/>
                <a:ea typeface="+mn-ea"/>
                <a:cs typeface="+mn-cs"/>
              </a:defRPr>
            </a:lvl9pPr>
          </a:lstStyle>
          <a:p>
            <a:r>
              <a:rPr lang="en-US" dirty="0" smtClean="0"/>
              <a:t>Behavior Change, One Health Modules</a:t>
            </a:r>
            <a:endParaRPr lang="en-US" dirty="0"/>
          </a:p>
        </p:txBody>
      </p:sp>
    </p:spTree>
    <p:extLst>
      <p:ext uri="{BB962C8B-B14F-4D97-AF65-F5344CB8AC3E}">
        <p14:creationId xmlns:p14="http://schemas.microsoft.com/office/powerpoint/2010/main" xmlns="" val="23259463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data:image/jpeg;base64,/9j/4AAQSkZJRgABAQAAAQABAAD/2wCEAAkGBhQSEBQSEBAUFRUWGBUVGRUSDxYVFRcZFRcYFxQXFBMXGyYeFxkjGhUUHy8gIycpLC0tGB8xNTA2NSYrLCkBCQoKDAwNFAwMDSkYFBgpLCkpKSkpKSkpKSksKSkpKSkpKSkpKSkpKSkpNSkpKSkpKSkpKSkpKSkpKSkpKSkpKf/AABEIAG8BxgMBIgACEQEDEQH/xAAbAAEBAAIDAQAAAAAAAAAAAAAABQMGAQIEB//EAE0QAAEDAgIFBA4HBgQFBQAAAAEAAgMEEQUhEhMiMTMGMkFhFBUjNFFUcXJzdJKxstMHQoGhs7TDQ0RSYpHEU4KDhBZjosHRJEVkdcL/xAAUAQEAAAAAAAAAAAAAAAAAAAAA/8QAFBEBAAAAAAAAAAAAAAAAAAAAAP/aAAwDAQACEQMRAD8A+4oiICIiAiIgIiICIiAiIgIiICIiAiIgIiICIiAiIgIiICIiAiIgIiICIiAiIgIiICIiAiIgIiICIiAiIgIiICIiAiIgIiICIiAtfxnF52Go1OpDYImyESMe4uJDza7XCw2OvetgWr43uxH1ZnwzIO9ZidXG6UaVMdXCZuDJnm8aPEy5m/rXEmJ1Yc9ulTbMIn4Mmdy4aPE/l39a7Y1xKv1I++ZcVPFm9Rb75UHMGI1bnxs06YacJmvqZMrFgtxM+fv6l0osVq5NRtUw10Bn4Mh0barZ4mfF39SzUPHp/U3fFCsOCfuPqTvdTIOKTFqt/Y+1TDXsdJwpNnRa11uJnzvuSkxarfqdqmGt1v7KTLV/6md0wn/230EnwRLjB/3H/de8oOabFqt7YTpUw1r3x8KTLQEhvxM76r71zFilYdXtU23NLBwZMtUJjpcTp1O7+bqXXDOHQ+nn+CpXel/d/Xar3VaDqMWq7A6VNnO6n4Un1XObpcT+W9utO21XtbVNsztp+FJnpFg0uJ/Pu6lw3mM9ff8AiyId0vr8XxQoOX4tVgPOlTbM8dPwZM9N0Y0uJ0azd1LmbFqtut2qbuT4WcKTPW6GfEytrPuXE3Nl9fp/jp0r/wB79PR/oIOKrF6tgnOlTHUmNvCk2tMMP+JlbT+5dq3FauPsjapjqIxJwpBpXDzbiZcz710xbm1/n0/wRLvjW7EfVmfDMg5rcTq49ftUx1MTZeDJtaWs2eJlwt/WuZ8Sq2vezSptiHXX1Mmebho8T+Xf1pjf7/6rH76ld67jz+p//qRBibitX/FTcAT8KT2eJ9670+I1jnRDSphrIXTcGTLR1ezxM+Jv6ljZ/YBZ6Dn0nqcn9ugxUOKVkmo2qYa6J03BkOjomIaPEz4u/qXWjxarkFOdKmGva53Ck2dFodbiZ713wLfQ+qSe+lXTB+bh3o5PwwgUuLVbxCdKmGtfIzgyZasPN+JnfQ+9cwYtVubCdKmGtkki4UmWgJTfiZ31P3rrhXNovS1PunXNBw6P1mf4atByzFas6O1TbU74ODJ9TT2uJ06vd1oMVq9DS0qbj6i2qk/xdXpcT7bLiH9l6/P+ujOCfX/7oID8WqwHnSptmeODhSZ6x0bdLidGs3dS5lxWraJNqm2JooeDJnrBEdLiZW1u7qXE3Nm9fp/jp1zV7qj12l+GlQdarF6xgnOlTHUmMcKTa02sP+JlbT+5c1mLVcYnOlTHU6v9jJtadv8AmZWuuuKc2v8APp/giXOM82u/2/uCDvW4pVx6/apjqYmzcGTa0tZs8TLhb+tKvFKxmu2qY6qFs/Ck2tLW7PEy4O/rXON76/1SP31KYt+++pR/3aDmXEatr3N0qbKHXX1MnQSNHidW9dI8VqzobVNtwGfgyZW0Nnifz7+pZqviv9TPxFYab9j6g79JB3pcRq3mAaVMNdE6bgyZaOq2eJnxd/UulFitXJ2PtUw10bpOFJs6OhlxM+f9yzYVz6H1ST+1WHA92H+gl/SQKTFat7aZ2lTDX3/YybNo3P8A8TPm2+1cQYtVuEJ0qbusksfCky1YlN+JnfVfeucK4WG/5vwJF1oObResVXw1KDuzFKsiM6VNtzSQcKTLVulbpcTp1W7rXQYvV2B0qbOodT8KT6rnN0uJ/LuWSDmU/rtT+JVLEzms/wDsJPxJEHZ2LVY+tTcfsfhSeHncT7lzLitW0SbVNsTRQ8KTPWCI6XEytrd3UuJNw9fHvXas3VHrlL7qVBxPitY0SnSpu5yxQ8GTPW6na4mVtdu/l61xWYtVxic6VMdTq/2Um1p2/wCZlvXbEObVet0vuol0xndX/wC39wQdq3FquPX7VMdSyN/CkGlpl2XEyto/eu1ZiVZGZ9qmOphE3BkGlfW7PEy4W/rXTGt9f6GD3yrNjW+u9TZ/doMVVi1WzW7VMdXBr+DJnz9niZczf1rJJX1YeG6dNnE+a+pk+qWi3E/m39SxYp+8+oD9Zeqo4zfVJfijQYKXE6t7om6VMNbCZuDJlYxjR4mfE39S4o8TrJOx9qmGviMvBk2bNYbcTPifcu+F8Wk9SPxU64wfdh3qrvggQY6PF6uQU50qYa9rncKTZ0QDbiZ71zBitW5sB0qbuznt4MmzoskffiZ8O32rpg27DvRy/A1dqHmYf6SX8GdB7+TuKyza4TCO8byy8YcAdEuBBDic9kH/ADW6FZWu8i+bVn/5lV90lgtiQEREBERAWu4hSukfXxsF3Pgja0E2zc2YDPoWxKXR9+VHmU/6qDDieGve+oLQLPpjE3aHPvJl1DaGa6VtE4GaQjZ7E1d7/Wbpki3kIV1eTFu95fRv+EoJ+H0bi+CQDZFLoXv9ZxiIy8jSuMMwuRnYukB3OldE7aBs8iDIeEdzdn1KjhPAi9Gz4QvWg1yjpnRyUEbxZzIZWkXvmGRg59Ky4dhUjOxdIDuev0toZad9G3hXor+/Kbzaj3RqsghUWFSNZSggXjlle7aGQc2YC3h57f6rHh9K54ic0ZMq6p7s9wvUs+3ae1bCpnJ7hP8ATVP48iDyjCpNFosMqt03OHML3uB8tiMlhqaRzA4uHPrYXtzvdpfEB5MwVsamY/zIvT0/4rUHlkwqQiTIbVXFMNocxjoS4+WzHZJV4VI7siwHdJad7doZiPVad/BzHK6EQa3VUjpTXMYLuL4LZ23Rxk5nqBXoxPC5His0QO6wtYzaAu4NkBB8HOCzYX3zV+fF+CxVkEDHaVwZWyEbLqZrQb9LNeXZeR7VmqcPe6SVwAs6m1QzHOu826htDNZ+UnedR6KT4SqEe4eQIIjcLk8A70EPOHP8Hk60poCyalY7nNpZWnPpBpwc/KrqmT9/Q+gn+OBB58Kwx7OxdIDuVO+N20DZzjBYDw8N+fUuuHYVIwUYcB3Jj2v2hkSwAW8Oauog1vBaVzo6V4GTJKguz6HGZo8uZCz0mFSNZTAgXjnlkdtDJrm1AaeviM/qs/JfvVnnS/ivVZBrr6V0ZhDxa9bK8Z3yeJ3N+4hZm4XJqy2wv2XrucOZrw+/l0ehejGufS+nH4UqqIIUmFSESCw2quGYbQ5jHQlx8tmOyWM0jpOyWsFyKuB2+2TI6VzvuBWwqZhHFq/Tj8vAg8ldhMjhVhoHdXQlm0MwxsYdfwc0rFj1K5sdY8jZeIdHPfo2By6M1sak8qe9JfI342oMWKYY9/ZeiB3WnZGzaAu4a64Pg57c0xDDJH9k6IHdKZkTdoZvHZFwfAO6Mz61bCIINRATUOYOcaQt39JcRv8AKu0OFyDVXA2aV0J2hzzq7DybJzWcd/8A+3/UKqoI9Bhz2upS4DudO+N2YycdRYDw8N+fUvLgFK4x0UgGyyF4Jv0vEejl080rYlL5L95wejb7kHnw/C5Gx0QcBeG+ntA2vE9uXhzIWCKldGaNjxY6+oORvk6OocM/IQtjUrFuPSelk/LzIMMWGSBsIIGzUzSnaHMe+ctPWbSMy610bhMmi0WGVW+bnDmF7yD5bEZK8iDXYqR0gOgL6NaXnO2y05rNUYXIRNYDaqYJRtDmMEGkfL3N+XUvTgf7f08v/ZU0GvYtTOaydzhk+ppXNz3gGlZ9m0xy74lhUjxVaIHddTo7QF9C2lfwbl6uUnA/1ab8xEqiCFieFSPNXogd1jiazaAuWF+lfwc4LjEKd0klYxgu59LG0C9s3GqAz6Myrymwd+zehp/xKlB5a7CpHa+wG3SCEbQ5/dMuobQzWSqo3B+nbZbTSMJv9YlhAt5GlWFgruE/zXe4oJOE0jiaWQDZFLoE3z0nalwy8jHLvh2GvZ2HpAdygMb9oZOLYhYeHNjs17cD71g9FH8AXtQa3Q0jonUEbxZzWTAgG+YY3pXopcLka2kBA7k+Rz9oZB0crRbw5vas2Id90vkn+BqrIIHJmExSVML7BzppKgC+9kz3aJ/q0jqyV9T8Wo3O0ZYba2K5aCbB7TbTicegOAGfQWtOdrHNhuJMnZpsuMy1zXCz2OHOY9vQ4f8AgjIgoPUiIgIiICl0fflR5lP+qqil0fflR5lP+qgqLzYmwmCUAEkseAALkktNgAvSiDzYY0iCIEEEMYCCLEENFwQvSiIJNf35TebUe6NVlJr+/Kbzaj3RqsgKdgUZbG4OaQddUGxFsjM8g59BBBVFEBTMf5kXp6f8VqpqZj/Mi9PT/itQUwiBEEzDYiKiqJaQHOjsSCAbRMBsenPJU0RBN5Sd51HopPhKoR7h5Ap/KTvOo9FJ8JVCPcPIEHZTpoj2ZE6x0RDOCbZAl8JAJ8Jsf6FUUQEREEnkv3qzzpfxXqspPJfvVnnS/ivVZBOxeIl9PYE2mBNhew1cgufALkf1VFEQFMwji1fpx+XgVNTMI4tX6cfl4EFNTOUkRdSyNa0uJDbBoJJ2m7gFTRAREQSh3/8A7f8AUKqqUO//APb/AKhVVAU3k5EW0kDXNLSI2ghwIINtxB3KkiApWLcek9LJ+XmVVSsW49J6WT8vMgqoiIJ2Dxka7SBF5pCLi1wbWI8IVFEQS+UnA/1ab8xEqil8pOB/q035iJVEBT4Iz2XK6xsYoADbIkPqCQD4RpN/qPCqCICwV3Cf5rvcVnWCu4T/ADXe4oMOB96weij+AL2rxYH3rB6KP4AvagmV0RNVTODSQBNcgGwu1trnouqaIgKTidA5r+yacd0AAewZCdg+qf5wL6LvDkciVWRBhpKtsrGyRm7XC4O7+oOYPUcwsyl0Z1VS+L6sgMzOp1wJmj7S1/8And4FUQEREBS6Pvyo8yn/AFVUUuj78qPMp/1UFRERAXyvlN9NbG11PSYfq5g6Vkcsrg4sGk4N0YiCNI5k6W7da+dvqhC+L/SlgEFHNg0VLC2NnZRJDd7iXw3c5xzcesoPqVf35TebUe6NVlJru/Kbzaj3RqsgIiIPmWKfSVXS1lRTYRh7ZxSkiWSWQtBcCRZg0m/Wa4DM30TkqXJzlw3FKKOYRmJ7KqCOSMm+i4SMOy6wuCCN4vvHQvN9InL58Mna/DIjNXzC2wAdS0jJzz/FY3F8gMzlYHNyU5F9rMPhhc7TlfUwSyuG7TdIwWbfMgAAX6cz0oN+CIEQFp/L7ldU0pggoKQzzzuLWlwdqWAWze4WFzfcSMgT5dwUvFsYha4UzqpkU8zXCIFw07kOAc1vTYg/0QaFhXL6pndX4biNPHFUxU8kl4XExubot8JNjaRhBvnc7rZ/T49w8gXw6ipnYbi1ZRTPFU+qpZJOypL68aMT36D7uIsdUf8Ao8i+4x80eQIOyIiDpNMGNLnuDWtBJJNgABcknoAC+fchPpTOJ4lU08cbBTxsL437WsfZ7W3cCbAG5NrXGSl/ThyuEZgw9z3xRT2fPKxuk/Uh1tBjekuIN/IBuJWsfR7yuoo8flMDXtgqGRU0DRFax7k0BwvkNk3OfhQfaeS/erPOl/Feqyk8l+9WedL+K9VkBTOU+L9i0VRUCxMUT3gHcS1pLQeq9lTWr/SXBHJhk8c9U2mY8NaZntLgNoG2iCCb2t9qDSMB5b8oKlsMzMOpzBIWnTFhdhNiQHT33X6F9Mwji1fpx+XgXxTlNgL8FpqOvoMUnl0nRt0Xv7lKxzdNuhH/AAWFtE3yIzuvtGBP0nVLiLXlYbeC9NTmyCsiIgxzztYxz3mzWguJO4AC5J+wL5KPpUxOojkraDDY30Ub9Czy4zyC4BLWtd1jc02v02K+jcsmE4dWBvONPNa2/huXwjktgVScCfiEOKTQmmMhjhjdaMaJDn6djm52kd48HQg+44XW66ojlMb4y+la4xyNLXsJfcte05gjcry03kJjj6xlNUygB8lIC6wsC4SuaSB0A6N7da3JAREQfNOUPL7FYaqaKDBXzRMcQyUCWz2/xZCy45C8up8UfFJNSthZHO5jXNcSHu7GnLxn/Ds7vCvZ9M+OviomUtPxq2QU7bb9F3Et5btb/nVqjwRlGzDqaIWbE57d1rnsebScesm5PlQbMiIgL5/yz5eVcdfHhuGU8ctQ5mtc6dxDGtzyFiM7Nve/SMl9AXx3lrTvr+UUVLSydiTQQlzqtpdrXNc3S0GtDgCAH+XN3QLILHJ7l1LXQ1FPWQNhqaWopmSBhJYb1DBdtybG7T0noI32H0pfEuQLzTT4jh0obJNHUU0r6oOcXTf+piHdNImxGmDl4XeVfbUBERBpn0hcu30Jp6elgE1XUu0ImONmCxALn2IvmQLXHSb5ZyeT30g1TquXDMVpo4agxPkjdC4mN7QwuIzJ6A43B+qRYELL9KnJqSaWjqqSohjq6d/cmTyNYJrlp0W6RzdcAW6dLeMloxbWv5S0rq/VCfUvcY4CS2KMRTgNLrm5OZ3nnhB9wwPvWD0UfwBe1eHA+9YPRRfAF7kGn/SF9JMGGQuu5r6kt7nADmSdzpAM2s355XtYdXo5OcstbhDMRqQ1g1T5XiO9gGFws3SN9zfDvKl/Sfyap+wq+tMQNQaYxiR2Za1vQwHJu83IzK1yFpPIrZ/wHH7BOSfuugQ/TRVtbFWVGGtZh80hjbI2W8ozI0iL2PNd9UX0Tn4frsbw4Ag3BAII6Qdy+FcqHt/4No7dLogPKHyaXucvs/J5pFHTh28QxXvvvoNvdBjx46Aim/wpGX8yUiJ9+oB4d/kVRePGKXWU8rBvcx4HlLTb77LJh9TrIY5P42Nd7QB/7oPQiIgKVR9+VHmU/wCqqqnVODaUplbNLG5wa12rc2x0b6Nw5pz2juQUUUvtM7xyo9qL5adpneOVHtRfLQVFrfKzkPFXyUskskjDTSaxgj0bON2Ha0mnLYG628qh2md45Ue1F8tO0zvHKj2ovloOtf35TebUe6NVlGfycu9rzVVGkzSDTpx5aVtL9n1BZe0zvHKj2ovloKiKX2md45Ue1F8tO0zvHKj2ovloPn2J/QMyaolqHYjUB8r3PcQxo5xva4O4ZD7ArmB8iRhtOI21Ek2nVU79KW1xtsFhboyWy9pneOVHtRfLWOfk8XgB1XUGzmuG3HvYQ5pyj6CAgrhcqX2md45Ue1F8tO0zvHKj2ovloKi1nlryBp8SYzWl8csRJjmhcGyMJsbZjMXAP2ZEKl2md45Ue1F8tO0zvHKj2ovloNRovozgoIaupdNLU1L4ZGmeofpODdGxDfKABcknK27JfQI9w8gUmo5PGRjmPq6gtcC0jTjFwRYi4jusgwV3jlR7UXy0FRFL7TO8cqPai+WnaZ3jlR7UXy0FMha7h3IiKHEZ8QbJIZJ2hjmO0dAAaPNs299gbz0le/tM7xyo9qL5adpneOVHtRfLQdeS/erPOl/FeqyjU3JzVtDGVVQGi5tpxneS474/CSsvaZ3jlR7UXy0FReLGMIiqoH09QwPjkGi5py6wQRmCCAQfCFg7TO8cqPai+WnaZ3jlR7UXy0GoYR9CFFBNHK6WonbEdKOKeVromG9+aGi+djbcem63DCOLV+nH5eBcdpneOVHtRfLWOLk6WlxbV1AL3aTtuPM6LW3zj/ha0fYgsIpfaZ3jlR7UXy07TO8cqPai+WgpuaCLHcvmtX9BVK6R+rqqqKnkcHvpY5QInEG4GY3eC4JHQd1t37TO8cqPai+WnaZ3jlR7UXy0HnoKFkNUyKJobHHTNY1o3BrZLAK4o/8Aw6dPWdlVGlo6F9OPm3va2rtvWTtM7xyo9qL5aCoil9pneOVHtRfLTtM7xyo9qL5aCdyj5EsrKyjqnyub2I4vawNaWuJc12ZOY5jVQxbj0npZPy8y57TO8cqPai+WscvJ3ScxzqqoJYS5p048iWlpPD/hc4fagsIpfaZ3jlR7UXy07TO8cqPai+WgqLTuWP0ZwV8zKkTTU1SwaImp36LiM7B3kucwQc1d7TO8cqPai+WnaZ3jlR7UXy0Gr4byAgw2meYnPkllmpjJNM4F7rVEZtluFyT4bnMlb4o9RydL26L6uoIu11tOMZscHNOUfQWgrJ2md45Ue1F8tBURS+0zvHKj2ovlp2md45Ue1F8tBP5bchYMTiYyZz2PjdpxyxEB7Cd9r7wbDLqCncm/o2hoNfUGWWoqZGOa6eofpPtbc3wXsLkknLwZLYe0zvHKj2ovlrh+BuIINXUWIIO1F0/6aDPgfesHoo/gC9ykQYAWNaxtXUBrQGgaUZsALAZx+Bd+0zvHKj2ovloO3KPBRWUk1M55aJWFhc0AkX6QCvLgXJOOnw9tA4mWIMfGdMAaTXlxcCBu5xC9HaZ3jlR7UXy07TO8cqPai+Wg0Ol+gqFsjGyV1RLSRvMjKR5GgHHPN18x4bNBzOeZX08BTO0zvHKj2ovlp2md45Ue1F8tBTKmcmsqcMvw3yxfZHI9jf8ApDU7TO8cqPai+WvTh2HCFrgHOcXOL3OeQSSbA7gANw3BB60REBERAREQEREBERAREQEREBERAREQEREBERAREQEREBERAREQEREBERAREQEREBERAREQEREBERAREQEREBERAREQEREBERAREQf/2Q==">
            <a:hlinkClick r:id="rId2"/>
          </p:cNvPr>
          <p:cNvSpPr>
            <a:spLocks noChangeAspect="1" noChangeArrowheads="1"/>
          </p:cNvSpPr>
          <p:nvPr/>
        </p:nvSpPr>
        <p:spPr bwMode="auto">
          <a:xfrm>
            <a:off x="155575" y="-669925"/>
            <a:ext cx="5715000" cy="1400175"/>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4" name="Group 3"/>
          <p:cNvGrpSpPr/>
          <p:nvPr/>
        </p:nvGrpSpPr>
        <p:grpSpPr>
          <a:xfrm>
            <a:off x="1600200" y="228600"/>
            <a:ext cx="6019800" cy="2155270"/>
            <a:chOff x="1600200" y="228600"/>
            <a:chExt cx="6019800" cy="2155270"/>
          </a:xfrm>
        </p:grpSpPr>
        <p:sp>
          <p:nvSpPr>
            <p:cNvPr id="12" name="Rectangle 11"/>
            <p:cNvSpPr/>
            <p:nvPr/>
          </p:nvSpPr>
          <p:spPr>
            <a:xfrm>
              <a:off x="1600200" y="228600"/>
              <a:ext cx="6019800" cy="2155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p:nvGrpSpPr>
          <p:grpSpPr>
            <a:xfrm>
              <a:off x="1676400" y="326470"/>
              <a:ext cx="5715000" cy="1988046"/>
              <a:chOff x="1676400" y="326470"/>
              <a:chExt cx="5715000" cy="1988046"/>
            </a:xfrm>
          </p:grpSpPr>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486014"/>
                <a:ext cx="5590486" cy="13668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TextBox 4"/>
              <p:cNvSpPr txBox="1"/>
              <p:nvPr/>
            </p:nvSpPr>
            <p:spPr>
              <a:xfrm>
                <a:off x="1828800" y="326470"/>
                <a:ext cx="2117887" cy="369332"/>
              </a:xfrm>
              <a:prstGeom prst="rect">
                <a:avLst/>
              </a:prstGeom>
              <a:noFill/>
            </p:spPr>
            <p:txBody>
              <a:bodyPr wrap="none" rtlCol="0">
                <a:spAutoFit/>
              </a:bodyPr>
              <a:lstStyle/>
              <a:p>
                <a:r>
                  <a:rPr lang="en-US" b="1" dirty="0" smtClean="0"/>
                  <a:t>Importance Ruler</a:t>
                </a:r>
                <a:endParaRPr lang="en-US" b="1" dirty="0"/>
              </a:p>
            </p:txBody>
          </p:sp>
          <p:sp>
            <p:nvSpPr>
              <p:cNvPr id="8" name="TextBox 7"/>
              <p:cNvSpPr txBox="1"/>
              <p:nvPr/>
            </p:nvSpPr>
            <p:spPr>
              <a:xfrm>
                <a:off x="1828799" y="1852851"/>
                <a:ext cx="1058943" cy="461665"/>
              </a:xfrm>
              <a:prstGeom prst="rect">
                <a:avLst/>
              </a:prstGeom>
              <a:noFill/>
            </p:spPr>
            <p:txBody>
              <a:bodyPr wrap="square" rtlCol="0">
                <a:spAutoFit/>
              </a:bodyPr>
              <a:lstStyle/>
              <a:p>
                <a:r>
                  <a:rPr lang="en-US" sz="1200" b="1" dirty="0" smtClean="0"/>
                  <a:t>Not</a:t>
                </a:r>
              </a:p>
              <a:p>
                <a:r>
                  <a:rPr lang="en-US" sz="1200" b="1" dirty="0" smtClean="0"/>
                  <a:t>Important</a:t>
                </a:r>
                <a:endParaRPr lang="en-US" sz="1200" b="1" dirty="0"/>
              </a:p>
            </p:txBody>
          </p:sp>
          <p:sp>
            <p:nvSpPr>
              <p:cNvPr id="10" name="TextBox 9"/>
              <p:cNvSpPr txBox="1"/>
              <p:nvPr/>
            </p:nvSpPr>
            <p:spPr>
              <a:xfrm>
                <a:off x="3810000" y="1850470"/>
                <a:ext cx="1058943" cy="461665"/>
              </a:xfrm>
              <a:prstGeom prst="rect">
                <a:avLst/>
              </a:prstGeom>
              <a:noFill/>
            </p:spPr>
            <p:txBody>
              <a:bodyPr wrap="square" rtlCol="0">
                <a:spAutoFit/>
              </a:bodyPr>
              <a:lstStyle/>
              <a:p>
                <a:r>
                  <a:rPr lang="en-US" sz="1200" b="1" dirty="0" smtClean="0"/>
                  <a:t>Somewhat Important</a:t>
                </a:r>
                <a:endParaRPr lang="en-US" sz="1200" b="1" dirty="0"/>
              </a:p>
            </p:txBody>
          </p:sp>
          <p:sp>
            <p:nvSpPr>
              <p:cNvPr id="11" name="TextBox 10"/>
              <p:cNvSpPr txBox="1"/>
              <p:nvPr/>
            </p:nvSpPr>
            <p:spPr>
              <a:xfrm>
                <a:off x="6332457" y="1850470"/>
                <a:ext cx="1058943" cy="461665"/>
              </a:xfrm>
              <a:prstGeom prst="rect">
                <a:avLst/>
              </a:prstGeom>
              <a:noFill/>
            </p:spPr>
            <p:txBody>
              <a:bodyPr wrap="square" rtlCol="0">
                <a:spAutoFit/>
              </a:bodyPr>
              <a:lstStyle/>
              <a:p>
                <a:r>
                  <a:rPr lang="en-US" sz="1200" b="1" dirty="0" smtClean="0"/>
                  <a:t>Very Important</a:t>
                </a:r>
                <a:endParaRPr lang="en-US" sz="1200" b="1" dirty="0"/>
              </a:p>
            </p:txBody>
          </p:sp>
        </p:grpSp>
      </p:grpSp>
      <p:grpSp>
        <p:nvGrpSpPr>
          <p:cNvPr id="9" name="Group 8"/>
          <p:cNvGrpSpPr/>
          <p:nvPr/>
        </p:nvGrpSpPr>
        <p:grpSpPr>
          <a:xfrm>
            <a:off x="1600200" y="2314516"/>
            <a:ext cx="6019800" cy="2279154"/>
            <a:chOff x="1600200" y="2314516"/>
            <a:chExt cx="6019800" cy="2279154"/>
          </a:xfrm>
        </p:grpSpPr>
        <p:sp>
          <p:nvSpPr>
            <p:cNvPr id="13" name="Rectangle 12"/>
            <p:cNvSpPr/>
            <p:nvPr/>
          </p:nvSpPr>
          <p:spPr>
            <a:xfrm>
              <a:off x="1600200" y="2314516"/>
              <a:ext cx="6019800" cy="22791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2591098"/>
              <a:ext cx="5590486" cy="13668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 name="TextBox 14"/>
            <p:cNvSpPr txBox="1"/>
            <p:nvPr/>
          </p:nvSpPr>
          <p:spPr>
            <a:xfrm>
              <a:off x="1828800" y="2431554"/>
              <a:ext cx="2116285" cy="369332"/>
            </a:xfrm>
            <a:prstGeom prst="rect">
              <a:avLst/>
            </a:prstGeom>
            <a:noFill/>
          </p:spPr>
          <p:txBody>
            <a:bodyPr wrap="none" rtlCol="0">
              <a:spAutoFit/>
            </a:bodyPr>
            <a:lstStyle/>
            <a:p>
              <a:r>
                <a:rPr lang="en-US" b="1" dirty="0" smtClean="0"/>
                <a:t>Confidence Ruler</a:t>
              </a:r>
              <a:endParaRPr lang="en-US" b="1" dirty="0"/>
            </a:p>
          </p:txBody>
        </p:sp>
        <p:sp>
          <p:nvSpPr>
            <p:cNvPr id="16" name="TextBox 15"/>
            <p:cNvSpPr txBox="1"/>
            <p:nvPr/>
          </p:nvSpPr>
          <p:spPr>
            <a:xfrm>
              <a:off x="1828799" y="3957935"/>
              <a:ext cx="1058943" cy="461665"/>
            </a:xfrm>
            <a:prstGeom prst="rect">
              <a:avLst/>
            </a:prstGeom>
            <a:noFill/>
          </p:spPr>
          <p:txBody>
            <a:bodyPr wrap="square" rtlCol="0">
              <a:spAutoFit/>
            </a:bodyPr>
            <a:lstStyle/>
            <a:p>
              <a:r>
                <a:rPr lang="en-US" sz="1200" b="1" dirty="0" smtClean="0"/>
                <a:t>Not at all</a:t>
              </a:r>
            </a:p>
            <a:p>
              <a:r>
                <a:rPr lang="en-US" sz="1200" b="1" dirty="0" smtClean="0"/>
                <a:t>Confident</a:t>
              </a:r>
              <a:endParaRPr lang="en-US" sz="1200" b="1" dirty="0"/>
            </a:p>
          </p:txBody>
        </p:sp>
        <p:sp>
          <p:nvSpPr>
            <p:cNvPr id="17" name="TextBox 16"/>
            <p:cNvSpPr txBox="1"/>
            <p:nvPr/>
          </p:nvSpPr>
          <p:spPr>
            <a:xfrm>
              <a:off x="3810000" y="3955554"/>
              <a:ext cx="1058943" cy="461665"/>
            </a:xfrm>
            <a:prstGeom prst="rect">
              <a:avLst/>
            </a:prstGeom>
            <a:noFill/>
          </p:spPr>
          <p:txBody>
            <a:bodyPr wrap="square" rtlCol="0">
              <a:spAutoFit/>
            </a:bodyPr>
            <a:lstStyle/>
            <a:p>
              <a:r>
                <a:rPr lang="en-US" sz="1200" b="1" dirty="0" smtClean="0"/>
                <a:t>Somewhat Confident</a:t>
              </a:r>
              <a:endParaRPr lang="en-US" sz="1200" b="1" dirty="0"/>
            </a:p>
          </p:txBody>
        </p:sp>
        <p:sp>
          <p:nvSpPr>
            <p:cNvPr id="18" name="TextBox 17"/>
            <p:cNvSpPr txBox="1"/>
            <p:nvPr/>
          </p:nvSpPr>
          <p:spPr>
            <a:xfrm>
              <a:off x="6332457" y="3955554"/>
              <a:ext cx="1058943" cy="461665"/>
            </a:xfrm>
            <a:prstGeom prst="rect">
              <a:avLst/>
            </a:prstGeom>
            <a:noFill/>
          </p:spPr>
          <p:txBody>
            <a:bodyPr wrap="square" rtlCol="0">
              <a:spAutoFit/>
            </a:bodyPr>
            <a:lstStyle/>
            <a:p>
              <a:r>
                <a:rPr lang="en-US" sz="1200" b="1" dirty="0" smtClean="0"/>
                <a:t>Very Confident</a:t>
              </a:r>
              <a:endParaRPr lang="en-US" sz="1200" b="1" dirty="0"/>
            </a:p>
          </p:txBody>
        </p:sp>
      </p:grpSp>
      <p:grpSp>
        <p:nvGrpSpPr>
          <p:cNvPr id="25" name="Group 24"/>
          <p:cNvGrpSpPr/>
          <p:nvPr/>
        </p:nvGrpSpPr>
        <p:grpSpPr>
          <a:xfrm>
            <a:off x="1600200" y="4495800"/>
            <a:ext cx="6019800" cy="2155270"/>
            <a:chOff x="1600200" y="4495800"/>
            <a:chExt cx="6019800" cy="2155270"/>
          </a:xfrm>
        </p:grpSpPr>
        <p:sp>
          <p:nvSpPr>
            <p:cNvPr id="19" name="Rectangle 18"/>
            <p:cNvSpPr/>
            <p:nvPr/>
          </p:nvSpPr>
          <p:spPr>
            <a:xfrm>
              <a:off x="1600200" y="4495800"/>
              <a:ext cx="6019800" cy="21552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4753214"/>
              <a:ext cx="5590486" cy="13668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1" name="TextBox 20"/>
            <p:cNvSpPr txBox="1"/>
            <p:nvPr/>
          </p:nvSpPr>
          <p:spPr>
            <a:xfrm>
              <a:off x="1828800" y="4593670"/>
              <a:ext cx="3180679" cy="369332"/>
            </a:xfrm>
            <a:prstGeom prst="rect">
              <a:avLst/>
            </a:prstGeom>
            <a:noFill/>
          </p:spPr>
          <p:txBody>
            <a:bodyPr wrap="none" rtlCol="0">
              <a:spAutoFit/>
            </a:bodyPr>
            <a:lstStyle/>
            <a:p>
              <a:r>
                <a:rPr lang="en-US" b="1" dirty="0" smtClean="0"/>
                <a:t>Readiness to Change Ruler</a:t>
              </a:r>
              <a:endParaRPr lang="en-US" b="1" dirty="0"/>
            </a:p>
          </p:txBody>
        </p:sp>
        <p:sp>
          <p:nvSpPr>
            <p:cNvPr id="22" name="TextBox 21"/>
            <p:cNvSpPr txBox="1"/>
            <p:nvPr/>
          </p:nvSpPr>
          <p:spPr>
            <a:xfrm>
              <a:off x="1828799" y="6120051"/>
              <a:ext cx="1058943" cy="461665"/>
            </a:xfrm>
            <a:prstGeom prst="rect">
              <a:avLst/>
            </a:prstGeom>
            <a:noFill/>
          </p:spPr>
          <p:txBody>
            <a:bodyPr wrap="square" rtlCol="0">
              <a:spAutoFit/>
            </a:bodyPr>
            <a:lstStyle/>
            <a:p>
              <a:r>
                <a:rPr lang="en-US" sz="1200" b="1" dirty="0" smtClean="0"/>
                <a:t>Not</a:t>
              </a:r>
            </a:p>
            <a:p>
              <a:r>
                <a:rPr lang="en-US" sz="1200" b="1" dirty="0" smtClean="0"/>
                <a:t>Ready</a:t>
              </a:r>
              <a:endParaRPr lang="en-US" sz="1200" b="1" dirty="0"/>
            </a:p>
          </p:txBody>
        </p:sp>
        <p:sp>
          <p:nvSpPr>
            <p:cNvPr id="23" name="TextBox 22"/>
            <p:cNvSpPr txBox="1"/>
            <p:nvPr/>
          </p:nvSpPr>
          <p:spPr>
            <a:xfrm>
              <a:off x="3810000" y="6117670"/>
              <a:ext cx="1058943" cy="461665"/>
            </a:xfrm>
            <a:prstGeom prst="rect">
              <a:avLst/>
            </a:prstGeom>
            <a:noFill/>
          </p:spPr>
          <p:txBody>
            <a:bodyPr wrap="square" rtlCol="0">
              <a:spAutoFit/>
            </a:bodyPr>
            <a:lstStyle/>
            <a:p>
              <a:r>
                <a:rPr lang="en-US" sz="1200" b="1" dirty="0" smtClean="0"/>
                <a:t>Somewhat Ready</a:t>
              </a:r>
              <a:endParaRPr lang="en-US" sz="1200" b="1" dirty="0"/>
            </a:p>
          </p:txBody>
        </p:sp>
        <p:sp>
          <p:nvSpPr>
            <p:cNvPr id="24" name="TextBox 23"/>
            <p:cNvSpPr txBox="1"/>
            <p:nvPr/>
          </p:nvSpPr>
          <p:spPr>
            <a:xfrm>
              <a:off x="6332457" y="6117670"/>
              <a:ext cx="1058943" cy="461665"/>
            </a:xfrm>
            <a:prstGeom prst="rect">
              <a:avLst/>
            </a:prstGeom>
            <a:noFill/>
          </p:spPr>
          <p:txBody>
            <a:bodyPr wrap="square" rtlCol="0">
              <a:spAutoFit/>
            </a:bodyPr>
            <a:lstStyle/>
            <a:p>
              <a:r>
                <a:rPr lang="en-US" sz="1200" b="1" dirty="0" smtClean="0"/>
                <a:t>Very </a:t>
              </a:r>
            </a:p>
            <a:p>
              <a:r>
                <a:rPr lang="en-US" sz="1200" b="1" dirty="0" smtClean="0"/>
                <a:t>Ready</a:t>
              </a:r>
              <a:endParaRPr lang="en-US" sz="1200" b="1" dirty="0"/>
            </a:p>
          </p:txBody>
        </p:sp>
      </p:grpSp>
      <p:cxnSp>
        <p:nvCxnSpPr>
          <p:cNvPr id="6" name="Straight Connector 5"/>
          <p:cNvCxnSpPr/>
          <p:nvPr/>
        </p:nvCxnSpPr>
        <p:spPr>
          <a:xfrm>
            <a:off x="1600200" y="2431554"/>
            <a:ext cx="60198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1600200" y="4495800"/>
            <a:ext cx="60198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1095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 you think…</a:t>
            </a:r>
            <a:endParaRPr lang="en-US" dirty="0"/>
          </a:p>
        </p:txBody>
      </p:sp>
      <p:sp>
        <p:nvSpPr>
          <p:cNvPr id="3" name="Content Placeholder 2"/>
          <p:cNvSpPr>
            <a:spLocks noGrp="1"/>
          </p:cNvSpPr>
          <p:nvPr>
            <p:ph sz="half" idx="2"/>
          </p:nvPr>
        </p:nvSpPr>
        <p:spPr>
          <a:xfrm>
            <a:off x="381000" y="1676400"/>
            <a:ext cx="8610600" cy="4724400"/>
          </a:xfrm>
        </p:spPr>
        <p:txBody>
          <a:bodyPr>
            <a:normAutofit/>
          </a:bodyPr>
          <a:lstStyle/>
          <a:p>
            <a:pPr marL="114300" lvl="0" indent="0">
              <a:spcAft>
                <a:spcPts val="1800"/>
              </a:spcAft>
              <a:buNone/>
            </a:pPr>
            <a:r>
              <a:rPr lang="en-US" sz="2600" dirty="0" smtClean="0"/>
              <a:t>Given what you read about Motivational Interviewing:</a:t>
            </a:r>
          </a:p>
          <a:p>
            <a:pPr lvl="0">
              <a:spcAft>
                <a:spcPts val="1800"/>
              </a:spcAft>
            </a:pPr>
            <a:r>
              <a:rPr lang="en-US" sz="2600" dirty="0" smtClean="0"/>
              <a:t>How do you think asking about readiness or importance or confidence to change will help people change their behavior?</a:t>
            </a:r>
          </a:p>
          <a:p>
            <a:pPr lvl="0">
              <a:spcAft>
                <a:spcPts val="1800"/>
              </a:spcAft>
            </a:pPr>
            <a:r>
              <a:rPr lang="en-US" sz="2600" dirty="0" smtClean="0"/>
              <a:t>How do you think you might use this?</a:t>
            </a:r>
          </a:p>
          <a:p>
            <a:pPr marL="114300" indent="0">
              <a:spcAft>
                <a:spcPts val="600"/>
              </a:spcAft>
              <a:buNone/>
            </a:pPr>
            <a:r>
              <a:rPr lang="en-US" dirty="0" smtClean="0"/>
              <a:t> </a:t>
            </a:r>
            <a:endParaRPr lang="en-US" dirty="0"/>
          </a:p>
          <a:p>
            <a:endParaRPr lang="en-US" dirty="0"/>
          </a:p>
        </p:txBody>
      </p:sp>
    </p:spTree>
    <p:extLst>
      <p:ext uri="{BB962C8B-B14F-4D97-AF65-F5344CB8AC3E}">
        <p14:creationId xmlns:p14="http://schemas.microsoft.com/office/powerpoint/2010/main" xmlns="" val="976943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1093565798"/>
              </p:ext>
            </p:extLst>
          </p:nvPr>
        </p:nvGraphicFramePr>
        <p:xfrm>
          <a:off x="381000" y="76200"/>
          <a:ext cx="8305800" cy="6681216"/>
        </p:xfrm>
        <a:graphic>
          <a:graphicData uri="http://schemas.openxmlformats.org/drawingml/2006/table">
            <a:tbl>
              <a:tblPr firstRow="1" firstCol="1" bandRow="1">
                <a:tableStyleId>{F5AB1C69-6EDB-4FF4-983F-18BD219EF322}</a:tableStyleId>
              </a:tblPr>
              <a:tblGrid>
                <a:gridCol w="1909380"/>
                <a:gridCol w="6396420"/>
              </a:tblGrid>
              <a:tr h="381000">
                <a:tc gridSpan="2">
                  <a:txBody>
                    <a:bodyPr/>
                    <a:lstStyle/>
                    <a:p>
                      <a:pPr marL="0" marR="0" algn="ctr">
                        <a:lnSpc>
                          <a:spcPct val="115000"/>
                        </a:lnSpc>
                        <a:spcBef>
                          <a:spcPts val="0"/>
                        </a:spcBef>
                        <a:spcAft>
                          <a:spcPts val="1000"/>
                        </a:spcAft>
                      </a:pPr>
                      <a:r>
                        <a:rPr lang="en-US" sz="1800" b="1" kern="1200" baseline="0" dirty="0" smtClean="0">
                          <a:solidFill>
                            <a:schemeClr val="lt1"/>
                          </a:solidFill>
                          <a:effectLst/>
                          <a:latin typeface="+mn-lt"/>
                          <a:ea typeface="+mn-ea"/>
                          <a:cs typeface="+mn-cs"/>
                        </a:rPr>
                        <a:t>Spirit of Motivational Interviewing: ACE</a:t>
                      </a:r>
                    </a:p>
                  </a:txBody>
                  <a:tcPr marL="114300" marR="114300" marT="0" marB="0"/>
                </a:tc>
                <a:tc hMerge="1">
                  <a:txBody>
                    <a:bodyPr/>
                    <a:lstStyle/>
                    <a:p>
                      <a:pPr marL="0" marR="0" algn="ctr">
                        <a:lnSpc>
                          <a:spcPct val="115000"/>
                        </a:lnSpc>
                        <a:spcBef>
                          <a:spcPts val="0"/>
                        </a:spcBef>
                        <a:spcAft>
                          <a:spcPts val="1000"/>
                        </a:spcAft>
                      </a:pPr>
                      <a:endParaRPr lang="en-US" sz="1600" b="1" kern="1200" dirty="0" smtClean="0">
                        <a:solidFill>
                          <a:schemeClr val="lt1"/>
                        </a:solidFill>
                        <a:effectLst/>
                        <a:latin typeface="+mn-lt"/>
                        <a:ea typeface="+mn-ea"/>
                        <a:cs typeface="+mn-cs"/>
                      </a:endParaRPr>
                    </a:p>
                  </a:txBody>
                  <a:tcPr marL="114300" marR="114300" marT="0" marB="0"/>
                </a:tc>
              </a:tr>
              <a:tr h="751332">
                <a:tc>
                  <a:txBody>
                    <a:bodyPr/>
                    <a:lstStyle/>
                    <a:p>
                      <a:pPr marL="0" marR="0" algn="ctr">
                        <a:lnSpc>
                          <a:spcPct val="115000"/>
                        </a:lnSpc>
                        <a:spcBef>
                          <a:spcPts val="0"/>
                        </a:spcBef>
                        <a:spcAft>
                          <a:spcPts val="0"/>
                        </a:spcAft>
                      </a:pPr>
                      <a:r>
                        <a:rPr lang="en-US" sz="2400" dirty="0" smtClean="0">
                          <a:effectLst/>
                        </a:rPr>
                        <a:t>A</a:t>
                      </a:r>
                    </a:p>
                    <a:p>
                      <a:pPr marL="0" marR="0" algn="ctr">
                        <a:lnSpc>
                          <a:spcPct val="115000"/>
                        </a:lnSpc>
                        <a:spcBef>
                          <a:spcPts val="0"/>
                        </a:spcBef>
                        <a:spcAft>
                          <a:spcPts val="0"/>
                        </a:spcAft>
                      </a:pPr>
                      <a:r>
                        <a:rPr lang="en-US" sz="1400" dirty="0" smtClean="0">
                          <a:effectLst/>
                        </a:rPr>
                        <a:t>Autonomy</a:t>
                      </a:r>
                      <a:endParaRPr lang="en-US" sz="1400" dirty="0">
                        <a:effectLst/>
                      </a:endParaRPr>
                    </a:p>
                  </a:txBody>
                  <a:tcPr marL="45759" marR="45759" marT="0" marB="0"/>
                </a:tc>
                <a:tc>
                  <a:txBody>
                    <a:bodyPr/>
                    <a:lstStyle/>
                    <a:p>
                      <a:pPr marL="0" marR="0">
                        <a:lnSpc>
                          <a:spcPct val="115000"/>
                        </a:lnSpc>
                        <a:spcBef>
                          <a:spcPts val="0"/>
                        </a:spcBef>
                        <a:spcAft>
                          <a:spcPts val="0"/>
                        </a:spcAft>
                      </a:pPr>
                      <a:r>
                        <a:rPr lang="en-US" sz="1200" dirty="0">
                          <a:effectLst/>
                        </a:rPr>
                        <a:t>Honor the patient’s choice about change. Often, acknowledging a persons’ right and freedom to choose NOT to change, frees them up to consider change</a:t>
                      </a:r>
                      <a:r>
                        <a:rPr lang="en-US" sz="1200" dirty="0" smtClean="0">
                          <a:effectLst/>
                        </a:rPr>
                        <a:t>.</a:t>
                      </a:r>
                      <a:r>
                        <a:rPr lang="en-US" sz="1200" dirty="0">
                          <a:effectLst/>
                        </a:rPr>
                        <a:t> </a:t>
                      </a:r>
                      <a:endParaRPr lang="en-US" sz="1200" dirty="0">
                        <a:effectLst/>
                        <a:latin typeface="Calibri"/>
                        <a:ea typeface="Calibri"/>
                        <a:cs typeface="Times New Roman"/>
                      </a:endParaRPr>
                    </a:p>
                  </a:txBody>
                  <a:tcPr marL="45759" marR="45759" marT="0" marB="0"/>
                </a:tc>
              </a:tr>
              <a:tr h="650811">
                <a:tc>
                  <a:txBody>
                    <a:bodyPr/>
                    <a:lstStyle/>
                    <a:p>
                      <a:pPr marL="0" marR="0" algn="ctr">
                        <a:lnSpc>
                          <a:spcPct val="115000"/>
                        </a:lnSpc>
                        <a:spcBef>
                          <a:spcPts val="0"/>
                        </a:spcBef>
                        <a:spcAft>
                          <a:spcPts val="0"/>
                        </a:spcAft>
                      </a:pPr>
                      <a:r>
                        <a:rPr lang="en-US" sz="2400" dirty="0" smtClean="0">
                          <a:effectLst/>
                        </a:rPr>
                        <a:t>C</a:t>
                      </a:r>
                    </a:p>
                    <a:p>
                      <a:pPr marL="0" marR="0" algn="ctr">
                        <a:lnSpc>
                          <a:spcPct val="115000"/>
                        </a:lnSpc>
                        <a:spcBef>
                          <a:spcPts val="0"/>
                        </a:spcBef>
                        <a:spcAft>
                          <a:spcPts val="0"/>
                        </a:spcAft>
                      </a:pPr>
                      <a:r>
                        <a:rPr lang="en-US" sz="1400" dirty="0" smtClean="0">
                          <a:effectLst/>
                        </a:rPr>
                        <a:t>Collaboration</a:t>
                      </a:r>
                      <a:endParaRPr lang="en-US" sz="1400" dirty="0">
                        <a:effectLst/>
                        <a:latin typeface="Calibri"/>
                        <a:ea typeface="Calibri"/>
                        <a:cs typeface="Times New Roman"/>
                      </a:endParaRPr>
                    </a:p>
                  </a:txBody>
                  <a:tcPr marL="45759" marR="45759" marT="0" marB="0"/>
                </a:tc>
                <a:tc>
                  <a:txBody>
                    <a:bodyPr/>
                    <a:lstStyle/>
                    <a:p>
                      <a:pPr marL="0" marR="0">
                        <a:lnSpc>
                          <a:spcPct val="115000"/>
                        </a:lnSpc>
                        <a:spcBef>
                          <a:spcPts val="0"/>
                        </a:spcBef>
                        <a:spcAft>
                          <a:spcPts val="0"/>
                        </a:spcAft>
                      </a:pPr>
                      <a:r>
                        <a:rPr lang="en-US" sz="1200" dirty="0">
                          <a:effectLst/>
                        </a:rPr>
                        <a:t>Create a safe, collaborative environment and encourage/facilitate joint decision-making and problem solving. </a:t>
                      </a:r>
                    </a:p>
                    <a:p>
                      <a:pPr marL="0" marR="0">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45759" marR="45759" marT="0" marB="0"/>
                </a:tc>
              </a:tr>
              <a:tr h="659781">
                <a:tc>
                  <a:txBody>
                    <a:bodyPr/>
                    <a:lstStyle/>
                    <a:p>
                      <a:pPr marL="0" marR="0" algn="ctr">
                        <a:lnSpc>
                          <a:spcPct val="115000"/>
                        </a:lnSpc>
                        <a:spcBef>
                          <a:spcPts val="0"/>
                        </a:spcBef>
                        <a:spcAft>
                          <a:spcPts val="0"/>
                        </a:spcAft>
                      </a:pPr>
                      <a:r>
                        <a:rPr lang="en-US" sz="2400" dirty="0" smtClean="0">
                          <a:effectLst/>
                        </a:rPr>
                        <a:t>E</a:t>
                      </a:r>
                    </a:p>
                    <a:p>
                      <a:pPr marL="0" marR="0" algn="ctr">
                        <a:lnSpc>
                          <a:spcPct val="115000"/>
                        </a:lnSpc>
                        <a:spcBef>
                          <a:spcPts val="0"/>
                        </a:spcBef>
                        <a:spcAft>
                          <a:spcPts val="0"/>
                        </a:spcAft>
                      </a:pPr>
                      <a:r>
                        <a:rPr lang="en-US" sz="1400" b="1" kern="1200" dirty="0" smtClean="0">
                          <a:solidFill>
                            <a:schemeClr val="lt1"/>
                          </a:solidFill>
                          <a:effectLst/>
                          <a:latin typeface="+mn-lt"/>
                          <a:ea typeface="+mn-ea"/>
                          <a:cs typeface="+mn-cs"/>
                        </a:rPr>
                        <a:t>Evocation</a:t>
                      </a:r>
                      <a:endParaRPr lang="en-US" sz="1400" b="1" kern="1200" dirty="0">
                        <a:solidFill>
                          <a:schemeClr val="lt1"/>
                        </a:solidFill>
                        <a:effectLst/>
                        <a:latin typeface="+mn-lt"/>
                        <a:ea typeface="+mn-ea"/>
                        <a:cs typeface="+mn-cs"/>
                      </a:endParaRPr>
                    </a:p>
                  </a:txBody>
                  <a:tcPr marL="45759" marR="45759" marT="0" marB="0"/>
                </a:tc>
                <a:tc>
                  <a:txBody>
                    <a:bodyPr/>
                    <a:lstStyle/>
                    <a:p>
                      <a:pPr marL="0" marR="0">
                        <a:lnSpc>
                          <a:spcPct val="115000"/>
                        </a:lnSpc>
                        <a:spcBef>
                          <a:spcPts val="0"/>
                        </a:spcBef>
                        <a:spcAft>
                          <a:spcPts val="0"/>
                        </a:spcAft>
                      </a:pPr>
                      <a:r>
                        <a:rPr lang="en-US" sz="1200" dirty="0">
                          <a:effectLst/>
                        </a:rPr>
                        <a:t>Evoke or draw out patient’s own ideas and motivation for change. Understand their own perspectives, uncover values and goals that support health behavior change.  </a:t>
                      </a:r>
                      <a:endParaRPr lang="en-US" sz="1200" dirty="0">
                        <a:effectLst/>
                        <a:latin typeface="Calibri"/>
                        <a:ea typeface="Calibri"/>
                        <a:cs typeface="Times New Roman"/>
                      </a:endParaRPr>
                    </a:p>
                  </a:txBody>
                  <a:tcPr marL="45759" marR="45759" marT="0" marB="0"/>
                </a:tc>
              </a:tr>
              <a:tr h="431292">
                <a:tc gridSpan="2">
                  <a:txBody>
                    <a:bodyPr/>
                    <a:lstStyle/>
                    <a:p>
                      <a:pPr marL="0" marR="0" algn="ctr">
                        <a:lnSpc>
                          <a:spcPct val="115000"/>
                        </a:lnSpc>
                        <a:spcBef>
                          <a:spcPts val="0"/>
                        </a:spcBef>
                        <a:spcAft>
                          <a:spcPts val="0"/>
                        </a:spcAft>
                      </a:pPr>
                      <a:r>
                        <a:rPr lang="en-US" sz="1800" dirty="0" smtClean="0">
                          <a:effectLst/>
                        </a:rPr>
                        <a:t>Guiding</a:t>
                      </a:r>
                      <a:r>
                        <a:rPr lang="en-US" sz="1800" baseline="0" dirty="0" smtClean="0">
                          <a:effectLst/>
                        </a:rPr>
                        <a:t> Principles of Motivational Interviewing</a:t>
                      </a:r>
                      <a:r>
                        <a:rPr lang="en-US" sz="1800" dirty="0" smtClean="0">
                          <a:effectLst/>
                        </a:rPr>
                        <a:t>: </a:t>
                      </a:r>
                      <a:r>
                        <a:rPr lang="en-US" sz="1800" dirty="0" smtClean="0">
                          <a:effectLst/>
                        </a:rPr>
                        <a:t>RULE</a:t>
                      </a:r>
                      <a:endParaRPr lang="en-US" sz="1200" dirty="0">
                        <a:effectLst/>
                        <a:latin typeface="Calibri"/>
                        <a:ea typeface="Calibri"/>
                        <a:cs typeface="Times New Roman"/>
                      </a:endParaRPr>
                    </a:p>
                  </a:txBody>
                  <a:tcPr marL="45759" marR="45759" marT="0" marB="0"/>
                </a:tc>
                <a:tc hMerge="1">
                  <a:txBody>
                    <a:bodyPr/>
                    <a:lstStyle/>
                    <a:p>
                      <a:endParaRPr lang="en-US"/>
                    </a:p>
                  </a:txBody>
                  <a:tcPr/>
                </a:tc>
              </a:tr>
              <a:tr h="734695">
                <a:tc>
                  <a:txBody>
                    <a:bodyPr/>
                    <a:lstStyle/>
                    <a:p>
                      <a:pPr marL="0" marR="0" algn="ctr">
                        <a:lnSpc>
                          <a:spcPct val="115000"/>
                        </a:lnSpc>
                        <a:spcBef>
                          <a:spcPts val="0"/>
                        </a:spcBef>
                        <a:spcAft>
                          <a:spcPts val="0"/>
                        </a:spcAft>
                      </a:pPr>
                      <a:r>
                        <a:rPr lang="en-US" sz="2400" dirty="0" smtClean="0">
                          <a:effectLst/>
                        </a:rPr>
                        <a:t>R</a:t>
                      </a:r>
                    </a:p>
                    <a:p>
                      <a:pPr marL="0" marR="0" algn="ctr">
                        <a:lnSpc>
                          <a:spcPct val="115000"/>
                        </a:lnSpc>
                        <a:spcBef>
                          <a:spcPts val="0"/>
                        </a:spcBef>
                        <a:spcAft>
                          <a:spcPts val="0"/>
                        </a:spcAft>
                      </a:pPr>
                      <a:r>
                        <a:rPr lang="en-US" sz="1400" dirty="0" smtClean="0">
                          <a:effectLst/>
                        </a:rPr>
                        <a:t>Resist </a:t>
                      </a:r>
                      <a:r>
                        <a:rPr lang="en-US" sz="1400" dirty="0">
                          <a:effectLst/>
                        </a:rPr>
                        <a:t>the Righting Reflex</a:t>
                      </a:r>
                      <a:endParaRPr lang="en-US" sz="1400" dirty="0">
                        <a:effectLst/>
                        <a:latin typeface="Calibri"/>
                        <a:ea typeface="Calibri"/>
                        <a:cs typeface="Times New Roman"/>
                      </a:endParaRPr>
                    </a:p>
                  </a:txBody>
                  <a:tcPr marL="45759" marR="45759" marT="0" marB="0"/>
                </a:tc>
                <a:tc>
                  <a:txBody>
                    <a:bodyPr/>
                    <a:lstStyle/>
                    <a:p>
                      <a:pPr marL="0" marR="0">
                        <a:lnSpc>
                          <a:spcPct val="115000"/>
                        </a:lnSpc>
                        <a:spcBef>
                          <a:spcPts val="0"/>
                        </a:spcBef>
                        <a:spcAft>
                          <a:spcPts val="0"/>
                        </a:spcAft>
                      </a:pPr>
                      <a:r>
                        <a:rPr lang="en-US" sz="1400" dirty="0">
                          <a:effectLst/>
                        </a:rPr>
                        <a:t>People generally believe what they hear themselves say they should do &amp; react in opposition of what others tell them to do. The patient is his/her own expert. </a:t>
                      </a:r>
                    </a:p>
                    <a:p>
                      <a:pPr marL="0" marR="0">
                        <a:lnSpc>
                          <a:spcPct val="115000"/>
                        </a:lnSpc>
                        <a:spcBef>
                          <a:spcPts val="0"/>
                        </a:spcBef>
                        <a:spcAft>
                          <a:spcPts val="0"/>
                        </a:spcAft>
                      </a:pPr>
                      <a:r>
                        <a:rPr lang="en-US" sz="1400" dirty="0">
                          <a:effectLst/>
                        </a:rPr>
                        <a:t> </a:t>
                      </a:r>
                      <a:endParaRPr lang="en-US" sz="1400" dirty="0">
                        <a:effectLst/>
                        <a:latin typeface="Calibri"/>
                        <a:ea typeface="Calibri"/>
                        <a:cs typeface="Times New Roman"/>
                      </a:endParaRPr>
                    </a:p>
                  </a:txBody>
                  <a:tcPr marL="45759" marR="45759" marT="0" marB="0"/>
                </a:tc>
              </a:tr>
              <a:tr h="676830">
                <a:tc>
                  <a:txBody>
                    <a:bodyPr/>
                    <a:lstStyle/>
                    <a:p>
                      <a:pPr marL="0" marR="0" algn="ctr">
                        <a:lnSpc>
                          <a:spcPct val="115000"/>
                        </a:lnSpc>
                        <a:spcBef>
                          <a:spcPts val="0"/>
                        </a:spcBef>
                        <a:spcAft>
                          <a:spcPts val="0"/>
                        </a:spcAft>
                      </a:pPr>
                      <a:r>
                        <a:rPr lang="en-US" sz="2400" dirty="0" smtClean="0">
                          <a:effectLst/>
                        </a:rPr>
                        <a:t>U</a:t>
                      </a:r>
                    </a:p>
                    <a:p>
                      <a:pPr marL="0" marR="0" algn="ctr">
                        <a:lnSpc>
                          <a:spcPct val="115000"/>
                        </a:lnSpc>
                        <a:spcBef>
                          <a:spcPts val="0"/>
                        </a:spcBef>
                        <a:spcAft>
                          <a:spcPts val="0"/>
                        </a:spcAft>
                      </a:pPr>
                      <a:r>
                        <a:rPr lang="en-US" sz="1400" dirty="0" smtClean="0">
                          <a:effectLst/>
                        </a:rPr>
                        <a:t>Understand </a:t>
                      </a:r>
                      <a:r>
                        <a:rPr lang="en-US" sz="1400" dirty="0">
                          <a:effectLst/>
                        </a:rPr>
                        <a:t>your Patient’s Motivations</a:t>
                      </a:r>
                      <a:endParaRPr lang="en-US" sz="1400" dirty="0">
                        <a:effectLst/>
                        <a:latin typeface="Calibri"/>
                        <a:ea typeface="Calibri"/>
                        <a:cs typeface="Times New Roman"/>
                      </a:endParaRPr>
                    </a:p>
                  </a:txBody>
                  <a:tcPr marL="45759" marR="45759" marT="0" marB="0"/>
                </a:tc>
                <a:tc>
                  <a:txBody>
                    <a:bodyPr/>
                    <a:lstStyle/>
                    <a:p>
                      <a:pPr marL="0" marR="0">
                        <a:lnSpc>
                          <a:spcPct val="115000"/>
                        </a:lnSpc>
                        <a:spcBef>
                          <a:spcPts val="0"/>
                        </a:spcBef>
                        <a:spcAft>
                          <a:spcPts val="0"/>
                        </a:spcAft>
                      </a:pPr>
                      <a:r>
                        <a:rPr lang="en-US" sz="1400" dirty="0">
                          <a:effectLst/>
                        </a:rPr>
                        <a:t>It is the patient’s own reasons for change, and not ours, which are most likely to trigger behavior change. </a:t>
                      </a:r>
                    </a:p>
                    <a:p>
                      <a:pPr marL="0" marR="0">
                        <a:lnSpc>
                          <a:spcPct val="115000"/>
                        </a:lnSpc>
                        <a:spcBef>
                          <a:spcPts val="0"/>
                        </a:spcBef>
                        <a:spcAft>
                          <a:spcPts val="0"/>
                        </a:spcAft>
                      </a:pPr>
                      <a:r>
                        <a:rPr lang="en-US" sz="1400" dirty="0">
                          <a:effectLst/>
                        </a:rPr>
                        <a:t> </a:t>
                      </a:r>
                      <a:endParaRPr lang="en-US" sz="1400" dirty="0">
                        <a:effectLst/>
                        <a:latin typeface="Calibri"/>
                        <a:ea typeface="Calibri"/>
                        <a:cs typeface="Times New Roman"/>
                      </a:endParaRPr>
                    </a:p>
                  </a:txBody>
                  <a:tcPr marL="45759" marR="45759" marT="0" marB="0"/>
                </a:tc>
              </a:tr>
              <a:tr h="748716">
                <a:tc>
                  <a:txBody>
                    <a:bodyPr/>
                    <a:lstStyle/>
                    <a:p>
                      <a:pPr marL="0" marR="0" algn="ctr">
                        <a:lnSpc>
                          <a:spcPct val="115000"/>
                        </a:lnSpc>
                        <a:spcBef>
                          <a:spcPts val="0"/>
                        </a:spcBef>
                        <a:spcAft>
                          <a:spcPts val="0"/>
                        </a:spcAft>
                      </a:pPr>
                      <a:r>
                        <a:rPr lang="en-US" sz="2400" dirty="0" smtClean="0">
                          <a:effectLst/>
                        </a:rPr>
                        <a:t>L</a:t>
                      </a:r>
                    </a:p>
                    <a:p>
                      <a:pPr marL="0" marR="0">
                        <a:lnSpc>
                          <a:spcPct val="115000"/>
                        </a:lnSpc>
                        <a:spcBef>
                          <a:spcPts val="0"/>
                        </a:spcBef>
                        <a:spcAft>
                          <a:spcPts val="0"/>
                        </a:spcAft>
                      </a:pPr>
                      <a:r>
                        <a:rPr lang="en-US" sz="1400" b="1" kern="1200" dirty="0" smtClean="0">
                          <a:solidFill>
                            <a:schemeClr val="lt1"/>
                          </a:solidFill>
                          <a:effectLst/>
                          <a:latin typeface="+mn-lt"/>
                          <a:ea typeface="+mn-ea"/>
                          <a:cs typeface="+mn-cs"/>
                        </a:rPr>
                        <a:t>Listen </a:t>
                      </a:r>
                      <a:r>
                        <a:rPr lang="en-US" sz="1400" b="1" kern="1200" dirty="0">
                          <a:solidFill>
                            <a:schemeClr val="lt1"/>
                          </a:solidFill>
                          <a:effectLst/>
                          <a:latin typeface="+mn-lt"/>
                          <a:ea typeface="+mn-ea"/>
                          <a:cs typeface="+mn-cs"/>
                        </a:rPr>
                        <a:t>to your patient</a:t>
                      </a:r>
                    </a:p>
                  </a:txBody>
                  <a:tcPr marL="45759" marR="45759" marT="0" marB="0"/>
                </a:tc>
                <a:tc>
                  <a:txBody>
                    <a:bodyPr/>
                    <a:lstStyle/>
                    <a:p>
                      <a:pPr marL="0" marR="0">
                        <a:lnSpc>
                          <a:spcPct val="115000"/>
                        </a:lnSpc>
                        <a:spcBef>
                          <a:spcPts val="0"/>
                        </a:spcBef>
                        <a:spcAft>
                          <a:spcPts val="0"/>
                        </a:spcAft>
                      </a:pPr>
                      <a:r>
                        <a:rPr lang="en-US" sz="1400" dirty="0">
                          <a:effectLst/>
                        </a:rPr>
                        <a:t>When it comes to behavior change, the answers most likely lie within the patient and finding them requires listening and discovery (like panning for gold). </a:t>
                      </a:r>
                    </a:p>
                    <a:p>
                      <a:pPr marL="0" marR="0">
                        <a:lnSpc>
                          <a:spcPct val="115000"/>
                        </a:lnSpc>
                        <a:spcBef>
                          <a:spcPts val="0"/>
                        </a:spcBef>
                        <a:spcAft>
                          <a:spcPts val="0"/>
                        </a:spcAft>
                      </a:pPr>
                      <a:r>
                        <a:rPr lang="en-US" sz="1400" dirty="0">
                          <a:effectLst/>
                        </a:rPr>
                        <a:t> </a:t>
                      </a:r>
                      <a:endParaRPr lang="en-US" sz="1400" dirty="0">
                        <a:effectLst/>
                        <a:latin typeface="Calibri"/>
                        <a:ea typeface="Calibri"/>
                        <a:cs typeface="Times New Roman"/>
                      </a:endParaRPr>
                    </a:p>
                  </a:txBody>
                  <a:tcPr marL="45759" marR="45759" marT="0" marB="0"/>
                </a:tc>
              </a:tr>
              <a:tr h="796365">
                <a:tc>
                  <a:txBody>
                    <a:bodyPr/>
                    <a:lstStyle/>
                    <a:p>
                      <a:pPr marL="0" marR="0" algn="ctr">
                        <a:lnSpc>
                          <a:spcPct val="115000"/>
                        </a:lnSpc>
                        <a:spcBef>
                          <a:spcPts val="0"/>
                        </a:spcBef>
                        <a:spcAft>
                          <a:spcPts val="0"/>
                        </a:spcAft>
                      </a:pPr>
                      <a:r>
                        <a:rPr lang="en-US" sz="2400" dirty="0" smtClean="0">
                          <a:effectLst/>
                        </a:rPr>
                        <a:t>E</a:t>
                      </a:r>
                    </a:p>
                    <a:p>
                      <a:pPr marL="0" marR="0" algn="ctr">
                        <a:lnSpc>
                          <a:spcPct val="115000"/>
                        </a:lnSpc>
                        <a:spcBef>
                          <a:spcPts val="0"/>
                        </a:spcBef>
                        <a:spcAft>
                          <a:spcPts val="0"/>
                        </a:spcAft>
                      </a:pPr>
                      <a:r>
                        <a:rPr lang="en-US" sz="1400" dirty="0" smtClean="0">
                          <a:effectLst/>
                        </a:rPr>
                        <a:t>Empower </a:t>
                      </a:r>
                      <a:r>
                        <a:rPr lang="en-US" sz="1400" dirty="0">
                          <a:effectLst/>
                        </a:rPr>
                        <a:t>your Patient</a:t>
                      </a:r>
                      <a:endParaRPr lang="en-US" sz="1400" dirty="0">
                        <a:effectLst/>
                        <a:latin typeface="Calibri"/>
                        <a:ea typeface="Calibri"/>
                        <a:cs typeface="Times New Roman"/>
                      </a:endParaRPr>
                    </a:p>
                  </a:txBody>
                  <a:tcPr marL="45759" marR="45759" marT="0" marB="0"/>
                </a:tc>
                <a:tc>
                  <a:txBody>
                    <a:bodyPr/>
                    <a:lstStyle/>
                    <a:p>
                      <a:pPr marL="0" marR="0">
                        <a:lnSpc>
                          <a:spcPct val="115000"/>
                        </a:lnSpc>
                        <a:spcBef>
                          <a:spcPts val="0"/>
                        </a:spcBef>
                        <a:spcAft>
                          <a:spcPts val="0"/>
                        </a:spcAft>
                      </a:pPr>
                      <a:r>
                        <a:rPr lang="en-US" sz="1400" dirty="0">
                          <a:effectLst/>
                        </a:rPr>
                        <a:t>The patient who is active in the consultation, thinking aloud about the way and how of change, is more likely to follow through. </a:t>
                      </a:r>
                    </a:p>
                    <a:p>
                      <a:pPr marL="0" marR="0">
                        <a:lnSpc>
                          <a:spcPct val="115000"/>
                        </a:lnSpc>
                        <a:spcBef>
                          <a:spcPts val="0"/>
                        </a:spcBef>
                        <a:spcAft>
                          <a:spcPts val="0"/>
                        </a:spcAft>
                      </a:pPr>
                      <a:r>
                        <a:rPr lang="en-US" sz="1400" dirty="0">
                          <a:effectLst/>
                        </a:rPr>
                        <a:t> </a:t>
                      </a:r>
                      <a:endParaRPr lang="en-US" sz="1400" dirty="0">
                        <a:effectLst/>
                        <a:latin typeface="Calibri"/>
                        <a:ea typeface="Calibri"/>
                        <a:cs typeface="Times New Roman"/>
                      </a:endParaRPr>
                    </a:p>
                  </a:txBody>
                  <a:tcPr marL="45759" marR="45759" marT="0" marB="0"/>
                </a:tc>
              </a:tr>
            </a:tbl>
          </a:graphicData>
        </a:graphic>
      </p:graphicFrame>
      <p:sp>
        <p:nvSpPr>
          <p:cNvPr id="3" name="Rectangle 1"/>
          <p:cNvSpPr>
            <a:spLocks noChangeArrowheads="1"/>
          </p:cNvSpPr>
          <p:nvPr/>
        </p:nvSpPr>
        <p:spPr bwMode="auto">
          <a:xfrm>
            <a:off x="3224213" y="1752600"/>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1557338" algn="l"/>
              </a:tabLst>
              <a:defRPr>
                <a:solidFill>
                  <a:schemeClr val="tx1"/>
                </a:solidFill>
                <a:latin typeface="Arial" pitchFamily="34" charset="0"/>
                <a:cs typeface="Arial" pitchFamily="34" charset="0"/>
              </a:defRPr>
            </a:lvl1pPr>
            <a:lvl2pPr fontAlgn="base">
              <a:spcBef>
                <a:spcPct val="0"/>
              </a:spcBef>
              <a:spcAft>
                <a:spcPct val="0"/>
              </a:spcAft>
              <a:tabLst>
                <a:tab pos="1557338" algn="l"/>
              </a:tabLst>
              <a:defRPr>
                <a:solidFill>
                  <a:schemeClr val="tx1"/>
                </a:solidFill>
                <a:latin typeface="Arial" pitchFamily="34" charset="0"/>
                <a:cs typeface="Arial" pitchFamily="34" charset="0"/>
              </a:defRPr>
            </a:lvl2pPr>
            <a:lvl3pPr fontAlgn="base">
              <a:spcBef>
                <a:spcPct val="0"/>
              </a:spcBef>
              <a:spcAft>
                <a:spcPct val="0"/>
              </a:spcAft>
              <a:tabLst>
                <a:tab pos="1557338" algn="l"/>
              </a:tabLst>
              <a:defRPr>
                <a:solidFill>
                  <a:schemeClr val="tx1"/>
                </a:solidFill>
                <a:latin typeface="Arial" pitchFamily="34" charset="0"/>
                <a:cs typeface="Arial" pitchFamily="34" charset="0"/>
              </a:defRPr>
            </a:lvl3pPr>
            <a:lvl4pPr fontAlgn="base">
              <a:spcBef>
                <a:spcPct val="0"/>
              </a:spcBef>
              <a:spcAft>
                <a:spcPct val="0"/>
              </a:spcAft>
              <a:tabLst>
                <a:tab pos="1557338" algn="l"/>
              </a:tabLst>
              <a:defRPr>
                <a:solidFill>
                  <a:schemeClr val="tx1"/>
                </a:solidFill>
                <a:latin typeface="Arial" pitchFamily="34" charset="0"/>
                <a:cs typeface="Arial" pitchFamily="34" charset="0"/>
              </a:defRPr>
            </a:lvl4pPr>
            <a:lvl5pPr fontAlgn="base">
              <a:spcBef>
                <a:spcPct val="0"/>
              </a:spcBef>
              <a:spcAft>
                <a:spcPct val="0"/>
              </a:spcAft>
              <a:tabLst>
                <a:tab pos="1557338" algn="l"/>
              </a:tabLst>
              <a:defRPr>
                <a:solidFill>
                  <a:schemeClr val="tx1"/>
                </a:solidFill>
                <a:latin typeface="Arial" pitchFamily="34" charset="0"/>
                <a:cs typeface="Arial" pitchFamily="34" charset="0"/>
              </a:defRPr>
            </a:lvl5pPr>
            <a:lvl6pPr fontAlgn="base">
              <a:spcBef>
                <a:spcPct val="0"/>
              </a:spcBef>
              <a:spcAft>
                <a:spcPct val="0"/>
              </a:spcAft>
              <a:tabLst>
                <a:tab pos="1557338" algn="l"/>
              </a:tabLst>
              <a:defRPr>
                <a:solidFill>
                  <a:schemeClr val="tx1"/>
                </a:solidFill>
                <a:latin typeface="Arial" pitchFamily="34" charset="0"/>
                <a:cs typeface="Arial" pitchFamily="34" charset="0"/>
              </a:defRPr>
            </a:lvl6pPr>
            <a:lvl7pPr fontAlgn="base">
              <a:spcBef>
                <a:spcPct val="0"/>
              </a:spcBef>
              <a:spcAft>
                <a:spcPct val="0"/>
              </a:spcAft>
              <a:tabLst>
                <a:tab pos="1557338" algn="l"/>
              </a:tabLst>
              <a:defRPr>
                <a:solidFill>
                  <a:schemeClr val="tx1"/>
                </a:solidFill>
                <a:latin typeface="Arial" pitchFamily="34" charset="0"/>
                <a:cs typeface="Arial" pitchFamily="34" charset="0"/>
              </a:defRPr>
            </a:lvl7pPr>
            <a:lvl8pPr fontAlgn="base">
              <a:spcBef>
                <a:spcPct val="0"/>
              </a:spcBef>
              <a:spcAft>
                <a:spcPct val="0"/>
              </a:spcAft>
              <a:tabLst>
                <a:tab pos="1557338" algn="l"/>
              </a:tabLst>
              <a:defRPr>
                <a:solidFill>
                  <a:schemeClr val="tx1"/>
                </a:solidFill>
                <a:latin typeface="Arial" pitchFamily="34" charset="0"/>
                <a:cs typeface="Arial" pitchFamily="34" charset="0"/>
              </a:defRPr>
            </a:lvl8pPr>
            <a:lvl9pPr fontAlgn="base">
              <a:spcBef>
                <a:spcPct val="0"/>
              </a:spcBef>
              <a:spcAft>
                <a:spcPct val="0"/>
              </a:spcAft>
              <a:tabLst>
                <a:tab pos="1557338" algn="l"/>
              </a:tabLs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tab pos="1557338" algn="l"/>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30434060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skills of Motivational Interviewing</a:t>
            </a:r>
            <a:endParaRPr lang="en-US" dirty="0"/>
          </a:p>
        </p:txBody>
      </p:sp>
      <p:sp>
        <p:nvSpPr>
          <p:cNvPr id="3" name="Content Placeholder 2"/>
          <p:cNvSpPr>
            <a:spLocks noGrp="1"/>
          </p:cNvSpPr>
          <p:nvPr>
            <p:ph idx="1"/>
          </p:nvPr>
        </p:nvSpPr>
        <p:spPr>
          <a:xfrm>
            <a:off x="76200" y="1676400"/>
            <a:ext cx="2819400" cy="4724400"/>
          </a:xfrm>
        </p:spPr>
        <p:txBody>
          <a:bodyPr>
            <a:normAutofit/>
          </a:bodyPr>
          <a:lstStyle/>
          <a:p>
            <a:pPr marL="114300" indent="0">
              <a:buNone/>
            </a:pPr>
            <a:r>
              <a:rPr lang="en-US" sz="3200" b="1" dirty="0" smtClean="0"/>
              <a:t>Empathizing</a:t>
            </a:r>
            <a:endParaRPr lang="en-US" sz="3200" b="1"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2227159767"/>
              </p:ext>
            </p:extLst>
          </p:nvPr>
        </p:nvGraphicFramePr>
        <p:xfrm>
          <a:off x="838200" y="3124200"/>
          <a:ext cx="7294960" cy="3017520"/>
        </p:xfrm>
        <a:graphic>
          <a:graphicData uri="http://schemas.openxmlformats.org/presentationml/2006/ole">
            <p:oleObj spid="_x0000_s6180" name="Document" r:id="rId3" imgW="6099983" imgH="2352785" progId="Word.Document.12">
              <p:embed/>
            </p:oleObj>
          </a:graphicData>
        </a:graphic>
      </p:graphicFrame>
      <p:sp>
        <p:nvSpPr>
          <p:cNvPr id="5" name="Content Placeholder 2"/>
          <p:cNvSpPr txBox="1">
            <a:spLocks/>
          </p:cNvSpPr>
          <p:nvPr/>
        </p:nvSpPr>
        <p:spPr>
          <a:xfrm>
            <a:off x="2438400" y="1676400"/>
            <a:ext cx="2362200" cy="14478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lgn="ctr">
              <a:buFont typeface="Arial" pitchFamily="34" charset="0"/>
              <a:buNone/>
            </a:pPr>
            <a:r>
              <a:rPr lang="en-US" sz="3200" b="1" dirty="0" smtClean="0"/>
              <a:t>Asking Questions</a:t>
            </a:r>
            <a:endParaRPr lang="en-US" sz="3200" b="1" dirty="0"/>
          </a:p>
        </p:txBody>
      </p:sp>
      <p:sp>
        <p:nvSpPr>
          <p:cNvPr id="6" name="Content Placeholder 2"/>
          <p:cNvSpPr txBox="1">
            <a:spLocks/>
          </p:cNvSpPr>
          <p:nvPr/>
        </p:nvSpPr>
        <p:spPr>
          <a:xfrm>
            <a:off x="4572000" y="1676400"/>
            <a:ext cx="2133600" cy="47244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n-US" sz="3200" b="1" dirty="0" smtClean="0"/>
              <a:t>Listening</a:t>
            </a:r>
            <a:endParaRPr lang="en-US" sz="3200" b="1" dirty="0"/>
          </a:p>
        </p:txBody>
      </p:sp>
      <p:sp>
        <p:nvSpPr>
          <p:cNvPr id="7" name="Content Placeholder 2"/>
          <p:cNvSpPr txBox="1">
            <a:spLocks/>
          </p:cNvSpPr>
          <p:nvPr/>
        </p:nvSpPr>
        <p:spPr>
          <a:xfrm>
            <a:off x="6705600" y="1676400"/>
            <a:ext cx="2286000" cy="4724400"/>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1">
                    <a:lumMod val="75000"/>
                    <a:lumOff val="25000"/>
                  </a:schemeClr>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lumMod val="75000"/>
                    <a:lumOff val="25000"/>
                  </a:schemeClr>
                </a:solidFill>
                <a:latin typeface="+mn-lt"/>
                <a:ea typeface="+mn-ea"/>
                <a:cs typeface="+mn-cs"/>
              </a:defRPr>
            </a:lvl2pPr>
            <a:lvl3pPr marL="914400" indent="-228600" algn="l" defTabSz="914400" rtl="0" eaLnBrk="1" latinLnBrk="0" hangingPunct="1">
              <a:spcBef>
                <a:spcPct val="20000"/>
              </a:spcBef>
              <a:buClr>
                <a:schemeClr val="accent3"/>
              </a:buClr>
              <a:buFont typeface="Courier New" pitchFamily="49" charset="0"/>
              <a:buChar char="o"/>
              <a:defRPr sz="1800" kern="1200">
                <a:solidFill>
                  <a:schemeClr val="tx1">
                    <a:lumMod val="75000"/>
                    <a:lumOff val="25000"/>
                  </a:schemeClr>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lumMod val="75000"/>
                    <a:lumOff val="25000"/>
                  </a:schemeClr>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1">
                    <a:lumMod val="75000"/>
                    <a:lumOff val="25000"/>
                  </a:schemeClr>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n-US" sz="3200" b="1" dirty="0" smtClean="0"/>
              <a:t>Informing</a:t>
            </a:r>
            <a:endParaRPr lang="en-US" sz="3200" b="1" dirty="0"/>
          </a:p>
        </p:txBody>
      </p:sp>
    </p:spTree>
    <p:extLst>
      <p:ext uri="{BB962C8B-B14F-4D97-AF65-F5344CB8AC3E}">
        <p14:creationId xmlns:p14="http://schemas.microsoft.com/office/powerpoint/2010/main" xmlns="" val="210781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1000"/>
                                        <p:tgtEl>
                                          <p:spTgt spid="7">
                                            <p:txEl>
                                              <p:pRg st="0" end="0"/>
                                            </p:txEl>
                                          </p:spTgt>
                                        </p:tgtEl>
                                      </p:cBhvr>
                                    </p:animEffect>
                                    <p:anim calcmode="lin" valueType="num">
                                      <p:cBhvr>
                                        <p:cTn id="29"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Motivational interviewing and rule require:</a:t>
            </a:r>
            <a:endParaRPr lang="en-US" dirty="0"/>
          </a:p>
        </p:txBody>
      </p:sp>
      <p:sp>
        <p:nvSpPr>
          <p:cNvPr id="3" name="Content Placeholder 2"/>
          <p:cNvSpPr>
            <a:spLocks noGrp="1"/>
          </p:cNvSpPr>
          <p:nvPr>
            <p:ph idx="1"/>
          </p:nvPr>
        </p:nvSpPr>
        <p:spPr/>
        <p:txBody>
          <a:bodyPr/>
          <a:lstStyle/>
          <a:p>
            <a:pPr lvl="0"/>
            <a:r>
              <a:rPr lang="en-US" dirty="0"/>
              <a:t>Using open-ended questions to explore patients feelings</a:t>
            </a:r>
          </a:p>
          <a:p>
            <a:pPr lvl="0"/>
            <a:r>
              <a:rPr lang="en-US" dirty="0"/>
              <a:t>Affirming comments and behaviors that show signs of increased interest in change</a:t>
            </a:r>
          </a:p>
          <a:p>
            <a:pPr lvl="0"/>
            <a:r>
              <a:rPr lang="en-US" dirty="0"/>
              <a:t>Exploring the benefits and drawbacks of making the change</a:t>
            </a:r>
          </a:p>
          <a:p>
            <a:pPr lvl="0"/>
            <a:r>
              <a:rPr lang="en-US" dirty="0"/>
              <a:t>Having the patient envision a future and ask what needs to happen to achieve that future</a:t>
            </a:r>
          </a:p>
        </p:txBody>
      </p:sp>
    </p:spTree>
    <p:extLst>
      <p:ext uri="{BB962C8B-B14F-4D97-AF65-F5344CB8AC3E}">
        <p14:creationId xmlns:p14="http://schemas.microsoft.com/office/powerpoint/2010/main" xmlns="" val="35413949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Two Models for Organization </a:t>
            </a:r>
          </a:p>
          <a:p>
            <a:r>
              <a:rPr lang="en-US" sz="2800" b="1" cap="none" dirty="0" smtClean="0"/>
              <a:t>and Community Change:  </a:t>
            </a:r>
          </a:p>
          <a:p>
            <a:r>
              <a:rPr lang="en-US" sz="2800" b="1" i="1" cap="none" dirty="0" smtClean="0"/>
              <a:t>Kotter and Lewin</a:t>
            </a:r>
            <a:endParaRPr lang="en-US" sz="2800" b="1" i="1" cap="none" dirty="0"/>
          </a:p>
        </p:txBody>
      </p:sp>
      <p:sp>
        <p:nvSpPr>
          <p:cNvPr id="7" name="Subtitle 2"/>
          <p:cNvSpPr>
            <a:spLocks noGrp="1"/>
          </p:cNvSpPr>
          <p:nvPr>
            <p:ph type="subTitle" idx="1"/>
          </p:nvPr>
        </p:nvSpPr>
        <p:spPr>
          <a:xfrm>
            <a:off x="533400" y="3686798"/>
            <a:ext cx="6705600" cy="457200"/>
          </a:xfrm>
        </p:spPr>
        <p:txBody>
          <a:bodyPr>
            <a:normAutofit/>
          </a:bodyPr>
          <a:lstStyle/>
          <a:p>
            <a:r>
              <a:rPr lang="en-US" dirty="0" smtClean="0"/>
              <a:t>Behavior Change, One Health Course</a:t>
            </a:r>
            <a:endParaRPr lang="en-US" dirty="0"/>
          </a:p>
        </p:txBody>
      </p:sp>
    </p:spTree>
    <p:extLst>
      <p:ext uri="{BB962C8B-B14F-4D97-AF65-F5344CB8AC3E}">
        <p14:creationId xmlns:p14="http://schemas.microsoft.com/office/powerpoint/2010/main" xmlns="" val="3492811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Kotter’s 8 essential steps </a:t>
            </a:r>
            <a:br>
              <a:rPr lang="en-US" dirty="0" smtClean="0"/>
            </a:br>
            <a:r>
              <a:rPr lang="en-US" dirty="0" smtClean="0"/>
              <a:t>for change </a:t>
            </a:r>
            <a:endParaRPr lang="en-US" dirty="0"/>
          </a:p>
        </p:txBody>
      </p:sp>
      <p:sp>
        <p:nvSpPr>
          <p:cNvPr id="3" name="Content Placeholder 2"/>
          <p:cNvSpPr>
            <a:spLocks noGrp="1"/>
          </p:cNvSpPr>
          <p:nvPr>
            <p:ph idx="1"/>
          </p:nvPr>
        </p:nvSpPr>
        <p:spPr/>
        <p:txBody>
          <a:bodyPr/>
          <a:lstStyle/>
          <a:p>
            <a:pPr lvl="0"/>
            <a:r>
              <a:rPr lang="en-US" dirty="0"/>
              <a:t>Establishing a Sense of Urgency</a:t>
            </a:r>
          </a:p>
          <a:p>
            <a:pPr lvl="0"/>
            <a:r>
              <a:rPr lang="en-US" dirty="0"/>
              <a:t>Creating a Guiding Coalition</a:t>
            </a:r>
          </a:p>
          <a:p>
            <a:pPr lvl="0"/>
            <a:r>
              <a:rPr lang="en-US" dirty="0"/>
              <a:t>Developing a Vision &amp; Strategy</a:t>
            </a:r>
          </a:p>
          <a:p>
            <a:pPr lvl="0"/>
            <a:r>
              <a:rPr lang="en-US" dirty="0"/>
              <a:t>Communicating the Change Vision</a:t>
            </a:r>
          </a:p>
          <a:p>
            <a:pPr lvl="0"/>
            <a:r>
              <a:rPr lang="en-US" dirty="0"/>
              <a:t>Empowering Broad-Based Action</a:t>
            </a:r>
          </a:p>
          <a:p>
            <a:pPr lvl="0"/>
            <a:r>
              <a:rPr lang="en-US" dirty="0"/>
              <a:t>Generating Short-Term Wins</a:t>
            </a:r>
          </a:p>
          <a:p>
            <a:pPr lvl="0"/>
            <a:r>
              <a:rPr lang="en-US" dirty="0"/>
              <a:t>Consolidating Gains &amp; Producing More Change</a:t>
            </a:r>
          </a:p>
          <a:p>
            <a:pPr lvl="0"/>
            <a:r>
              <a:rPr lang="en-US" dirty="0"/>
              <a:t>Anchoring New Approaches in the Culture</a:t>
            </a:r>
          </a:p>
        </p:txBody>
      </p:sp>
    </p:spTree>
    <p:extLst>
      <p:ext uri="{BB962C8B-B14F-4D97-AF65-F5344CB8AC3E}">
        <p14:creationId xmlns:p14="http://schemas.microsoft.com/office/powerpoint/2010/main" xmlns="" val="1417952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web-books.com/eLibrary/Books/B0/B58/IMG/fwk-carpenter-fig07_013.jpg">
            <a:hlinkClick r:id="rId2"/>
          </p:cNvPr>
          <p:cNvPicPr/>
          <p:nvPr/>
        </p:nvPicPr>
        <p:blipFill>
          <a:blip r:embed="rId3" cstate="print">
            <a:clrChange>
              <a:clrFrom>
                <a:srgbClr val="FCFCFC"/>
              </a:clrFrom>
              <a:clrTo>
                <a:srgbClr val="FCFCFC">
                  <a:alpha val="0"/>
                </a:srgbClr>
              </a:clrTo>
            </a:clrChange>
            <a:extLst>
              <a:ext uri="{28A0092B-C50C-407E-A947-70E740481C1C}">
                <a14:useLocalDpi xmlns:a14="http://schemas.microsoft.com/office/drawing/2010/main" xmlns="" val="0"/>
              </a:ext>
            </a:extLst>
          </a:blip>
          <a:srcRect/>
          <a:stretch>
            <a:fillRect/>
          </a:stretch>
        </p:blipFill>
        <p:spPr bwMode="auto">
          <a:xfrm>
            <a:off x="304800" y="1905000"/>
            <a:ext cx="8382000" cy="3810000"/>
          </a:xfrm>
          <a:prstGeom prst="rect">
            <a:avLst/>
          </a:prstGeom>
          <a:noFill/>
          <a:ln>
            <a:noFill/>
          </a:ln>
        </p:spPr>
      </p:pic>
      <p:sp>
        <p:nvSpPr>
          <p:cNvPr id="6" name="Title 5"/>
          <p:cNvSpPr>
            <a:spLocks noGrp="1"/>
          </p:cNvSpPr>
          <p:nvPr>
            <p:ph type="title"/>
          </p:nvPr>
        </p:nvSpPr>
        <p:spPr>
          <a:xfrm>
            <a:off x="429169" y="408373"/>
            <a:ext cx="8260672" cy="1039427"/>
          </a:xfrm>
        </p:spPr>
        <p:txBody>
          <a:bodyPr>
            <a:normAutofit fontScale="90000"/>
          </a:bodyPr>
          <a:lstStyle/>
          <a:p>
            <a:r>
              <a:rPr lang="en-US" dirty="0" err="1" smtClean="0"/>
              <a:t>Lewin’s</a:t>
            </a:r>
            <a:r>
              <a:rPr lang="en-US" dirty="0" smtClean="0"/>
              <a:t> Three Step Model for Change</a:t>
            </a:r>
            <a:endParaRPr lang="en-US" dirty="0"/>
          </a:p>
        </p:txBody>
      </p:sp>
    </p:spTree>
    <p:extLst>
      <p:ext uri="{BB962C8B-B14F-4D97-AF65-F5344CB8AC3E}">
        <p14:creationId xmlns:p14="http://schemas.microsoft.com/office/powerpoint/2010/main" xmlns="" val="20599355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do you think?</a:t>
            </a:r>
            <a:endParaRPr lang="en-US" dirty="0"/>
          </a:p>
        </p:txBody>
      </p:sp>
      <p:sp>
        <p:nvSpPr>
          <p:cNvPr id="3" name="Content Placeholder 2"/>
          <p:cNvSpPr>
            <a:spLocks noGrp="1"/>
          </p:cNvSpPr>
          <p:nvPr>
            <p:ph idx="1"/>
          </p:nvPr>
        </p:nvSpPr>
        <p:spPr>
          <a:xfrm>
            <a:off x="304800" y="1828800"/>
            <a:ext cx="8534400" cy="4572000"/>
          </a:xfrm>
        </p:spPr>
        <p:txBody>
          <a:bodyPr>
            <a:normAutofit/>
          </a:bodyPr>
          <a:lstStyle/>
          <a:p>
            <a:pPr lvl="0">
              <a:spcAft>
                <a:spcPts val="1200"/>
              </a:spcAft>
            </a:pPr>
            <a:r>
              <a:rPr lang="en-US" dirty="0" smtClean="0"/>
              <a:t>What </a:t>
            </a:r>
            <a:r>
              <a:rPr lang="en-US" dirty="0"/>
              <a:t>they liked about each model.</a:t>
            </a:r>
          </a:p>
          <a:p>
            <a:pPr lvl="0">
              <a:spcAft>
                <a:spcPts val="1200"/>
              </a:spcAft>
            </a:pPr>
            <a:r>
              <a:rPr lang="en-US" dirty="0"/>
              <a:t>What they need to study more about each model.</a:t>
            </a:r>
          </a:p>
          <a:p>
            <a:pPr lvl="0">
              <a:spcAft>
                <a:spcPts val="1200"/>
              </a:spcAft>
            </a:pPr>
            <a:r>
              <a:rPr lang="en-US" dirty="0"/>
              <a:t>Are the models exclusive of each other?  Complimentary?</a:t>
            </a:r>
          </a:p>
          <a:p>
            <a:pPr marL="114300" lvl="0" indent="0">
              <a:lnSpc>
                <a:spcPct val="120000"/>
              </a:lnSpc>
              <a:buNone/>
            </a:pPr>
            <a:r>
              <a:rPr lang="en-US" dirty="0" smtClean="0"/>
              <a:t> </a:t>
            </a:r>
            <a:endParaRPr lang="en-US" dirty="0"/>
          </a:p>
          <a:p>
            <a:endParaRPr lang="en-US" dirty="0"/>
          </a:p>
        </p:txBody>
      </p:sp>
    </p:spTree>
    <p:extLst>
      <p:ext uri="{BB962C8B-B14F-4D97-AF65-F5344CB8AC3E}">
        <p14:creationId xmlns:p14="http://schemas.microsoft.com/office/powerpoint/2010/main" xmlns="" val="40555548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400" b="1" cap="none" dirty="0" smtClean="0"/>
              <a:t>Expanding Patient-Centered Behavior Change Models Beyond the Human Health Context</a:t>
            </a:r>
            <a:endParaRPr lang="en-US" sz="2400" b="1" cap="none" dirty="0"/>
          </a:p>
        </p:txBody>
      </p:sp>
      <p:sp>
        <p:nvSpPr>
          <p:cNvPr id="7" name="Subtitle 2"/>
          <p:cNvSpPr>
            <a:spLocks noGrp="1"/>
          </p:cNvSpPr>
          <p:nvPr>
            <p:ph type="subTitle" idx="1"/>
          </p:nvPr>
        </p:nvSpPr>
        <p:spPr>
          <a:xfrm>
            <a:off x="533400" y="3686798"/>
            <a:ext cx="6781800" cy="457200"/>
          </a:xfrm>
        </p:spPr>
        <p:txBody>
          <a:bodyPr>
            <a:normAutofit/>
          </a:bodyPr>
          <a:lstStyle/>
          <a:p>
            <a:r>
              <a:rPr lang="en-US" dirty="0" smtClean="0"/>
              <a:t>Behavior Change, One Health Course</a:t>
            </a:r>
            <a:endParaRPr lang="en-US" dirty="0"/>
          </a:p>
        </p:txBody>
      </p:sp>
    </p:spTree>
    <p:extLst>
      <p:ext uri="{BB962C8B-B14F-4D97-AF65-F5344CB8AC3E}">
        <p14:creationId xmlns:p14="http://schemas.microsoft.com/office/powerpoint/2010/main" xmlns="" val="17130162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data:image/jpeg;base64,/9j/4AAQSkZJRgABAQAAAQABAAD/2wCEAAkGBgwNDQ4MDA0PDA0MDQ0NDAwMDA8NDAwMFBAVFBQQEhIXHCYeFxkjJRISHy8gJic1LSwsFR4xNTA2QSYrOCkBCQoKDgwOFw8PGDQcHhwpLzUpKSkrKSkpKSk1KiksKSkpLCk2KSwsKSwrLykpKSksKSksKSkyKSkpLCkpKSwpKf/AABEIAOEA4QMBIgACEQEDEQH/xAAbAAEAAwEBAQEAAAAAAAAAAAAAAQIEBwMFBv/EAD0QAQABAgIFCQUHAgcBAAAAAAABAgMFETEycXORBAYSFBUhUlOyBxMjQWEWF1GBobHBY9EiQkODkpOiM//EABgBAQEBAQEAAAAAAAAAAAAAAAABAwQC/8QAGxEBAAMBAQEBAAAAAAAAAAAAAAETFAIRAwT/2gAMAwEAAhEDEQA/AO4gAA8OX3pt2btynWotXK6c++OlFMzH7A9xyWj2k4p/mqsflZn+6/3j4nHzszO5nKJ4s7Ic2nh1cco+8bFM8ulZ0eTMfy9qufmL026bszY6Fcz0Z9zpy0xPf3SWQujmXURyn7xsT8Vj6fB75jifeLinisfT4M/tmWQaeHVhyr7xcTyj/FZz3On6R/iR94uJ5Z9Oz8+6LGff/wAiyDTw6sOUT7R8U0dKxnno91n/ACtb9oeKV1RRTNiZqmIj4XdnM7SyCP0cS6qOUV+0XFaZmmqbETTVVTPwfnE5fipPtKxPx2PysTM/uWQaeHWhyej2jYpP+axH+zn/ACt94+JaenYy3E6eJZCaeHVhyifaRieemzl8/gTPd+OlE+0bFctNirvyiqmz3fnHSLINPDrA5ba5/YtVRcrirk/w+jnE2u+Ymcs4jpd7PT7ScU/GzP45WM8v/RZC6OXWhyePaPiucxnY0eTo/PNNHtHxOe7pWYn8Js6f1LITTw6uPjc1MXucs5JbvXcveTE9OaYypmelOiOD7LSHRE+x6ACgAAADPiNua7F6inWrtXKads0zENCtzVnZIOSfYTEMspoomd5ER+yJ5iYlOmi3EaMveR+7qGRkzrhjl+bl8cxcUjuii3l8vix/YjmLifdE2rUxGjO9nEbIydQyTkVwZeHLvsHiWWpRnvYiP2TTzDxL500Tn/VjOP0dQCuEy8OXfYTE/Ltz8/8A6Rp4LTzExKcs6Lc5Ro95GU/TLJ09JXBm4csnmDiU5fCtR+MRdiMtncn7BYlOedFv6T72O+Pr3OpZBXBl4ctp5iYl87drKI0Tcpmc9uSJ9n+Iz/p2/wA7scNDqeSSuEy/NyueYOJeXbj8cr2lMcwcSnTRbp7o0XYnN1PIK4MvDltfMLEu/KiiM/6sRntVj2e4h86aP+yO/wDR1TIK4XLw5bVzAxDLLoUztux3forTzDxOInKmj6R72Ijjk6nkZFcGX5uVxzCxOM46NuInTHvYn+FvsFiOWXu7cZ6Y95E/q6jkZFcGX5vl8yuQ3OT8lixdiIuW5mKopnOInT3cYfoWDDde/vI9MN7RtEeR5AAKAAAAK3NWdkrK3NWdgMuRkkHr1BkkBGRklIiMhICBICBICBICBICBICEZLIBTDte/vI9MNzDh2vf3kemG4QAAAAAAVuaJ2LK3NE7AZxICBICBICBICEgAAAAAAAAAhIDyw/Xv7yPTDcw4fr395HphuAAAAAAAVuaJ2LK3NE7AeAAAAAAAAAAAAAAAAAAAAPLD9e/vI9MNzDh+vf3kemG4AAAAAABW5onYsrc0TsB4AAAAAAAAAAAAAAAAAAAA8sP17+8j0w3MOH69/eR6YbgAAAAAAFbmidiytzROwHgAAAAAAAAAAAAAAAAAAADyw/Xv7yPTDcw4fr395HphuAAAAAAAVuaJ2LK3NE7AeAAAAAAAAAAAAAAAAAAAAPLD9e/vI9MNzDh+vf3kemG4AAAAAABW5onYsrc0TsB4AAAAAAAAAAAAAAAAAAAA8sP17+8j0w3MOH69/eR6YbgAAAAAAFbmidiytzROwHgAAAAAAAAAAAAAAAAAAADyw/Xv7yPTDcw4fr395HphuAAAAAAAVuaJ2LK3NE7AeAhIAAAAAAAhIAAAAAAAAAIB54fr395HphuYcP17+8j0w3AAAAAAAK3NE7FlbmidgM4lAJBAJABCUJBCQAABCQAABCUJAAB5Yfr395HphuYcP17+8j0w3AAAAAAAK3NE7FlbmidgM4JAAAQkAEJBCRAJBAJQJBAAJQAAJB5Yfr395HphuYcP17+8j0w3AAAAAAAK3NE7FgHy6sU5PE5TdpiY0xnKO1uTedRxlvnklrwU8DqdrwU8AYe1uTedRxk7W5N51PGW7qdrwU8DqdrwU8AYe1uTedRxk7W5N51HGW7qdrwU8DqdrwU8AYe1uTedRxO1uTedRxlu6na8FPA6na8FPAGDtbk3nUcZT2tybzqOMt3U7Xgp4HU7Xgp4Aw9rcm86nijtbk3nU8W/qdrwU8DqdrwU8AYO1uTedRxT2tybzqOMt3U7Xgp4HU7Xgp4Aw9rcm86jidrcm86jjLd1O14KeB1O14KeAMPa3JvOo4na3JvOp4t3U7Xgp4HU7Xgp4Awdrcm86jintbk3nU8W7qdrwU8DqdrwU8AZcLuRVN6umc6aq4mmY0THRh9BWi3TTGVMREfRYAAAAAAAAAAAAAAAAAAAAAAAAAAAAAAAAAAH/9k=">
            <a:hlinkClick r:id="rId2"/>
          </p:cNvPr>
          <p:cNvSpPr>
            <a:spLocks noChangeAspect="1" noChangeArrowheads="1"/>
          </p:cNvSpPr>
          <p:nvPr/>
        </p:nvSpPr>
        <p:spPr bwMode="auto">
          <a:xfrm>
            <a:off x="155575" y="-2452688"/>
            <a:ext cx="5124450" cy="512445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173" name="Picture 5" descr="http://ecx.images-amazon.com/images/I/31QqPc2sGkL._AA220_.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03301" y="1066800"/>
            <a:ext cx="3428998"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TextBox 2"/>
          <p:cNvSpPr txBox="1"/>
          <p:nvPr/>
        </p:nvSpPr>
        <p:spPr>
          <a:xfrm>
            <a:off x="1524000" y="1676400"/>
            <a:ext cx="2514600" cy="1477328"/>
          </a:xfrm>
          <a:prstGeom prst="rect">
            <a:avLst/>
          </a:prstGeom>
          <a:noFill/>
        </p:spPr>
        <p:txBody>
          <a:bodyPr wrap="square" rtlCol="0">
            <a:spAutoFit/>
          </a:bodyPr>
          <a:lstStyle/>
          <a:p>
            <a:r>
              <a:rPr lang="en-US" dirty="0" smtClean="0"/>
              <a:t>How would the health belief model work in your region, culture, or discipline?</a:t>
            </a:r>
            <a:endParaRPr lang="en-US" dirty="0"/>
          </a:p>
        </p:txBody>
      </p:sp>
      <p:pic>
        <p:nvPicPr>
          <p:cNvPr id="6" name="Picture 5" descr="http://ecx.images-amazon.com/images/I/31QqPc2sGkL._AA220_.jpg">
            <a:hlinkClick r:id="rId3"/>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76800" y="2846070"/>
            <a:ext cx="3428998" cy="34290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extBox 6"/>
          <p:cNvSpPr txBox="1"/>
          <p:nvPr/>
        </p:nvSpPr>
        <p:spPr>
          <a:xfrm>
            <a:off x="5486399" y="3431858"/>
            <a:ext cx="2438401" cy="1754326"/>
          </a:xfrm>
          <a:prstGeom prst="rect">
            <a:avLst/>
          </a:prstGeom>
          <a:noFill/>
        </p:spPr>
        <p:txBody>
          <a:bodyPr wrap="square" rtlCol="0">
            <a:spAutoFit/>
          </a:bodyPr>
          <a:lstStyle/>
          <a:p>
            <a:r>
              <a:rPr lang="en-US" dirty="0" smtClean="0"/>
              <a:t>How would you modify Motivational Interviewing and RULE to work in your region, culture or discipline?</a:t>
            </a:r>
            <a:endParaRPr lang="en-US" dirty="0"/>
          </a:p>
        </p:txBody>
      </p:sp>
    </p:spTree>
    <p:extLst>
      <p:ext uri="{BB962C8B-B14F-4D97-AF65-F5344CB8AC3E}">
        <p14:creationId xmlns:p14="http://schemas.microsoft.com/office/powerpoint/2010/main" xmlns="" val="12452557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3" name="Content Placeholder 2"/>
          <p:cNvSpPr>
            <a:spLocks noGrp="1"/>
          </p:cNvSpPr>
          <p:nvPr>
            <p:ph idx="1"/>
          </p:nvPr>
        </p:nvSpPr>
        <p:spPr/>
        <p:txBody>
          <a:bodyPr/>
          <a:lstStyle/>
          <a:p>
            <a:pPr lvl="0"/>
            <a:r>
              <a:rPr lang="en-US" dirty="0" smtClean="0"/>
              <a:t>Are there any similarities in your models that we see cutting  across regions/cultures or disciplines</a:t>
            </a:r>
            <a:r>
              <a:rPr lang="en-US" dirty="0" smtClean="0"/>
              <a:t>?</a:t>
            </a:r>
          </a:p>
          <a:p>
            <a:pPr lvl="0">
              <a:buNone/>
            </a:pPr>
            <a:endParaRPr lang="en-US" sz="1000" dirty="0" smtClean="0"/>
          </a:p>
          <a:p>
            <a:pPr lvl="0"/>
            <a:r>
              <a:rPr lang="en-US" dirty="0" smtClean="0"/>
              <a:t>What are the differences across regions, cultures and disciplines that we need to be aware of and sensitive to when working as part of a One Health team</a:t>
            </a:r>
            <a:r>
              <a:rPr lang="en-US" dirty="0" smtClean="0"/>
              <a:t>?</a:t>
            </a:r>
          </a:p>
          <a:p>
            <a:pPr lvl="0">
              <a:buNone/>
            </a:pPr>
            <a:endParaRPr lang="en-US" sz="1000" dirty="0" smtClean="0"/>
          </a:p>
          <a:p>
            <a:pPr lvl="0"/>
            <a:r>
              <a:rPr lang="en-US" dirty="0" smtClean="0"/>
              <a:t>How do you think understanding these similarities and differences in approach will help you in your work?</a:t>
            </a:r>
            <a:endParaRPr lang="en-US" dirty="0"/>
          </a:p>
        </p:txBody>
      </p:sp>
    </p:spTree>
    <p:extLst>
      <p:ext uri="{BB962C8B-B14F-4D97-AF65-F5344CB8AC3E}">
        <p14:creationId xmlns:p14="http://schemas.microsoft.com/office/powerpoint/2010/main" xmlns="" val="23577927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 your toolkit</a:t>
            </a:r>
            <a:endParaRPr lang="en-US" dirty="0"/>
          </a:p>
        </p:txBody>
      </p:sp>
      <p:sp>
        <p:nvSpPr>
          <p:cNvPr id="3" name="Content Placeholder 2"/>
          <p:cNvSpPr>
            <a:spLocks noGrp="1"/>
          </p:cNvSpPr>
          <p:nvPr>
            <p:ph idx="1"/>
          </p:nvPr>
        </p:nvSpPr>
        <p:spPr/>
        <p:txBody>
          <a:bodyPr>
            <a:normAutofit/>
          </a:bodyPr>
          <a:lstStyle/>
          <a:p>
            <a:pPr lvl="0">
              <a:spcAft>
                <a:spcPts val="1200"/>
              </a:spcAft>
            </a:pPr>
            <a:r>
              <a:rPr lang="en-US" dirty="0"/>
              <a:t>As a member of a One Health Team, what do you feel is your role in changing people’s behaviors?” </a:t>
            </a:r>
          </a:p>
          <a:p>
            <a:pPr>
              <a:spcAft>
                <a:spcPts val="1200"/>
              </a:spcAft>
            </a:pPr>
            <a:r>
              <a:rPr lang="en-US" dirty="0"/>
              <a:t>Create your model for behavior change in your discipline and as part of a One Health </a:t>
            </a:r>
            <a:r>
              <a:rPr lang="en-US" dirty="0" smtClean="0"/>
              <a:t>team</a:t>
            </a:r>
            <a:r>
              <a:rPr lang="en-US" dirty="0"/>
              <a:t>.</a:t>
            </a:r>
          </a:p>
        </p:txBody>
      </p:sp>
    </p:spTree>
    <p:extLst>
      <p:ext uri="{BB962C8B-B14F-4D97-AF65-F5344CB8AC3E}">
        <p14:creationId xmlns:p14="http://schemas.microsoft.com/office/powerpoint/2010/main" xmlns="" val="10522380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Behavior Change in One Health Interventions</a:t>
            </a:r>
            <a:endParaRPr lang="en-US" sz="2800" b="1" cap="none" dirty="0"/>
          </a:p>
        </p:txBody>
      </p:sp>
      <p:sp>
        <p:nvSpPr>
          <p:cNvPr id="7" name="Subtitle 2"/>
          <p:cNvSpPr>
            <a:spLocks noGrp="1"/>
          </p:cNvSpPr>
          <p:nvPr>
            <p:ph type="subTitle" idx="1"/>
          </p:nvPr>
        </p:nvSpPr>
        <p:spPr>
          <a:xfrm>
            <a:off x="533400" y="3686798"/>
            <a:ext cx="6705600" cy="457200"/>
          </a:xfrm>
        </p:spPr>
        <p:txBody>
          <a:bodyPr>
            <a:normAutofit/>
          </a:bodyPr>
          <a:lstStyle/>
          <a:p>
            <a:r>
              <a:rPr lang="en-US" dirty="0" smtClean="0"/>
              <a:t>Behavior Change, One Health Course</a:t>
            </a:r>
            <a:endParaRPr lang="en-US" dirty="0"/>
          </a:p>
        </p:txBody>
      </p:sp>
    </p:spTree>
    <p:extLst>
      <p:ext uri="{BB962C8B-B14F-4D97-AF65-F5344CB8AC3E}">
        <p14:creationId xmlns:p14="http://schemas.microsoft.com/office/powerpoint/2010/main" xmlns="" val="11287903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a:t>
            </a:r>
            <a:endParaRPr lang="en-US" dirty="0"/>
          </a:p>
        </p:txBody>
      </p:sp>
      <p:sp>
        <p:nvSpPr>
          <p:cNvPr id="3" name="Content Placeholder 2"/>
          <p:cNvSpPr>
            <a:spLocks noGrp="1"/>
          </p:cNvSpPr>
          <p:nvPr>
            <p:ph idx="1"/>
          </p:nvPr>
        </p:nvSpPr>
        <p:spPr/>
        <p:txBody>
          <a:bodyPr>
            <a:normAutofit/>
          </a:bodyPr>
          <a:lstStyle/>
          <a:p>
            <a:pPr marL="114300" indent="0" algn="ctr">
              <a:lnSpc>
                <a:spcPct val="110000"/>
              </a:lnSpc>
              <a:buNone/>
            </a:pPr>
            <a:r>
              <a:rPr lang="en-US" sz="2000" b="1" dirty="0"/>
              <a:t>Think of a situation that you have faced or might face that involves changing individual and/or community behaviors. What is your model for change? </a:t>
            </a:r>
            <a:endParaRPr lang="en-US" sz="2000" b="1" dirty="0" smtClean="0"/>
          </a:p>
          <a:p>
            <a:pPr marL="114300" indent="0">
              <a:lnSpc>
                <a:spcPct val="110000"/>
              </a:lnSpc>
              <a:buNone/>
            </a:pPr>
            <a:endParaRPr lang="en-US" sz="1200" dirty="0"/>
          </a:p>
          <a:p>
            <a:pPr marL="114300" indent="0">
              <a:lnSpc>
                <a:spcPct val="110000"/>
              </a:lnSpc>
              <a:buNone/>
            </a:pPr>
            <a:r>
              <a:rPr lang="en-US" sz="2000" dirty="0" smtClean="0"/>
              <a:t>Directions:</a:t>
            </a:r>
            <a:endParaRPr lang="en-US" sz="2000" dirty="0"/>
          </a:p>
          <a:p>
            <a:pPr>
              <a:lnSpc>
                <a:spcPct val="110000"/>
              </a:lnSpc>
            </a:pPr>
            <a:r>
              <a:rPr lang="en-US" sz="2000" dirty="0" smtClean="0"/>
              <a:t>Spend </a:t>
            </a:r>
            <a:r>
              <a:rPr lang="en-US" sz="2000" dirty="0"/>
              <a:t>the next 30 minutes reflecting on your ideas from the previous session in which you created your own personal model for behavior </a:t>
            </a:r>
            <a:r>
              <a:rPr lang="en-US" sz="2000" dirty="0" smtClean="0"/>
              <a:t>change and </a:t>
            </a:r>
            <a:r>
              <a:rPr lang="en-US" sz="2000" dirty="0"/>
              <a:t>the two models for community change – Kotter and </a:t>
            </a:r>
            <a:r>
              <a:rPr lang="en-US" sz="2000" dirty="0" smtClean="0"/>
              <a:t>Lewin.</a:t>
            </a:r>
          </a:p>
          <a:p>
            <a:pPr>
              <a:lnSpc>
                <a:spcPct val="110000"/>
              </a:lnSpc>
            </a:pPr>
            <a:r>
              <a:rPr lang="en-US" sz="2000" dirty="0" smtClean="0"/>
              <a:t>Summarize </a:t>
            </a:r>
            <a:r>
              <a:rPr lang="en-US" sz="2000" dirty="0"/>
              <a:t>your model of a flipchart. At the end of the hour, we will share our models. </a:t>
            </a:r>
          </a:p>
          <a:p>
            <a:endParaRPr lang="en-US" dirty="0"/>
          </a:p>
        </p:txBody>
      </p:sp>
    </p:spTree>
    <p:extLst>
      <p:ext uri="{BB962C8B-B14F-4D97-AF65-F5344CB8AC3E}">
        <p14:creationId xmlns:p14="http://schemas.microsoft.com/office/powerpoint/2010/main" xmlns="" val="22877568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payology.com/wp-content/uploads/2011/02/change-wordle.jpg">
            <a:hlinkClick r:id="rId2"/>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09725" y="1509713"/>
            <a:ext cx="5857875" cy="281940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p:cNvSpPr txBox="1"/>
          <p:nvPr/>
        </p:nvSpPr>
        <p:spPr>
          <a:xfrm>
            <a:off x="3048000" y="4419600"/>
            <a:ext cx="4419600" cy="276999"/>
          </a:xfrm>
          <a:prstGeom prst="rect">
            <a:avLst/>
          </a:prstGeom>
          <a:noFill/>
        </p:spPr>
        <p:txBody>
          <a:bodyPr wrap="square" rtlCol="0">
            <a:spAutoFit/>
          </a:bodyPr>
          <a:lstStyle/>
          <a:p>
            <a:pPr algn="r"/>
            <a:r>
              <a:rPr lang="en-US" sz="1200" dirty="0"/>
              <a:t>Graphic from </a:t>
            </a:r>
            <a:r>
              <a:rPr lang="en-US" sz="1200" dirty="0" smtClean="0"/>
              <a:t>www.payology.com</a:t>
            </a:r>
            <a:endParaRPr lang="en-US" sz="1200" dirty="0"/>
          </a:p>
        </p:txBody>
      </p:sp>
    </p:spTree>
    <p:extLst>
      <p:ext uri="{BB962C8B-B14F-4D97-AF65-F5344CB8AC3E}">
        <p14:creationId xmlns:p14="http://schemas.microsoft.com/office/powerpoint/2010/main" xmlns="" val="32180874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b="1" cap="none" dirty="0" smtClean="0"/>
              <a:t> </a:t>
            </a:r>
            <a:endParaRPr lang="en-US" sz="2800" b="1" cap="none" dirty="0"/>
          </a:p>
        </p:txBody>
      </p:sp>
      <p:pic>
        <p:nvPicPr>
          <p:cNvPr id="4" name="Picture 3" descr="Colored Logo"/>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1" y="6141858"/>
            <a:ext cx="990600" cy="638188"/>
          </a:xfrm>
          <a:prstGeom prst="rect">
            <a:avLst/>
          </a:prstGeom>
          <a:noFill/>
          <a:ln>
            <a:noFill/>
          </a:ln>
        </p:spPr>
      </p:pic>
      <p:pic>
        <p:nvPicPr>
          <p:cNvPr id="5" name="Picture 4" descr="C:\Users\rtalmage\Desktop\TRG Projects\RESPOND\EPT_USAID_Logo.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283666" y="6251054"/>
            <a:ext cx="2707934" cy="528992"/>
          </a:xfrm>
          <a:prstGeom prst="rect">
            <a:avLst/>
          </a:prstGeom>
          <a:noFill/>
          <a:ln>
            <a:noFill/>
          </a:ln>
        </p:spPr>
      </p:pic>
      <p:sp>
        <p:nvSpPr>
          <p:cNvPr id="8" name="Title 1"/>
          <p:cNvSpPr txBox="1">
            <a:spLocks/>
          </p:cNvSpPr>
          <p:nvPr/>
        </p:nvSpPr>
        <p:spPr>
          <a:xfrm>
            <a:off x="757105" y="2209800"/>
            <a:ext cx="6629400" cy="1219201"/>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cap="all" baseline="0">
                <a:solidFill>
                  <a:schemeClr val="accent1">
                    <a:lumMod val="50000"/>
                  </a:schemeClr>
                </a:solidFill>
                <a:latin typeface="+mj-lt"/>
                <a:ea typeface="+mj-ea"/>
                <a:cs typeface="+mj-cs"/>
              </a:defRPr>
            </a:lvl1pPr>
          </a:lstStyle>
          <a:p>
            <a:r>
              <a:rPr lang="en-US" sz="2800" b="1" cap="none" dirty="0" smtClean="0"/>
              <a:t>Learning Reflections and Evaluation</a:t>
            </a:r>
            <a:endParaRPr lang="en-US" sz="2800" b="1" cap="none" dirty="0"/>
          </a:p>
        </p:txBody>
      </p:sp>
      <p:sp>
        <p:nvSpPr>
          <p:cNvPr id="7" name="Subtitle 2"/>
          <p:cNvSpPr>
            <a:spLocks noGrp="1"/>
          </p:cNvSpPr>
          <p:nvPr>
            <p:ph type="subTitle" idx="1"/>
          </p:nvPr>
        </p:nvSpPr>
        <p:spPr>
          <a:xfrm>
            <a:off x="533400" y="3686798"/>
            <a:ext cx="6705600" cy="457200"/>
          </a:xfrm>
        </p:spPr>
        <p:txBody>
          <a:bodyPr>
            <a:normAutofit/>
          </a:bodyPr>
          <a:lstStyle/>
          <a:p>
            <a:r>
              <a:rPr lang="en-US" dirty="0" smtClean="0"/>
              <a:t>Behavior Change, One Health Course</a:t>
            </a:r>
            <a:endParaRPr lang="en-US" dirty="0"/>
          </a:p>
        </p:txBody>
      </p:sp>
    </p:spTree>
    <p:extLst>
      <p:ext uri="{BB962C8B-B14F-4D97-AF65-F5344CB8AC3E}">
        <p14:creationId xmlns:p14="http://schemas.microsoft.com/office/powerpoint/2010/main" xmlns="" val="10095450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thing..</a:t>
            </a:r>
            <a:endParaRPr lang="en-US" dirty="0"/>
          </a:p>
        </p:txBody>
      </p:sp>
      <p:sp>
        <p:nvSpPr>
          <p:cNvPr id="3" name="Content Placeholder 2"/>
          <p:cNvSpPr>
            <a:spLocks noGrp="1"/>
          </p:cNvSpPr>
          <p:nvPr>
            <p:ph idx="1"/>
          </p:nvPr>
        </p:nvSpPr>
        <p:spPr/>
        <p:txBody>
          <a:bodyPr/>
          <a:lstStyle/>
          <a:p>
            <a:pPr>
              <a:spcAft>
                <a:spcPts val="1200"/>
              </a:spcAft>
            </a:pPr>
            <a:r>
              <a:rPr lang="en-US" dirty="0" smtClean="0"/>
              <a:t>That you liked/felt was a strength of </a:t>
            </a:r>
            <a:r>
              <a:rPr lang="en-US" smtClean="0"/>
              <a:t>the </a:t>
            </a:r>
            <a:r>
              <a:rPr lang="en-US" smtClean="0"/>
              <a:t>module.</a:t>
            </a:r>
            <a:endParaRPr lang="en-US" dirty="0" smtClean="0"/>
          </a:p>
          <a:p>
            <a:pPr>
              <a:spcAft>
                <a:spcPts val="1200"/>
              </a:spcAft>
            </a:pPr>
            <a:r>
              <a:rPr lang="en-US" dirty="0" smtClean="0"/>
              <a:t>That you would suggest we change.</a:t>
            </a:r>
            <a:endParaRPr lang="en-US" dirty="0"/>
          </a:p>
        </p:txBody>
      </p:sp>
      <p:sp>
        <p:nvSpPr>
          <p:cNvPr id="4" name="TextBox 3"/>
          <p:cNvSpPr txBox="1"/>
          <p:nvPr/>
        </p:nvSpPr>
        <p:spPr>
          <a:xfrm>
            <a:off x="5638800" y="4939881"/>
            <a:ext cx="2743200" cy="461665"/>
          </a:xfrm>
          <a:prstGeom prst="rect">
            <a:avLst/>
          </a:prstGeom>
          <a:noFill/>
        </p:spPr>
        <p:txBody>
          <a:bodyPr wrap="square" rtlCol="0">
            <a:spAutoFit/>
          </a:bodyPr>
          <a:lstStyle/>
          <a:p>
            <a:r>
              <a:rPr lang="en-US" sz="2400" dirty="0" smtClean="0">
                <a:latin typeface="Lucida Handwriting" panose="03010101010101010101" pitchFamily="66" charset="0"/>
              </a:rPr>
              <a:t>Thank you.</a:t>
            </a:r>
            <a:endParaRPr lang="en-US" sz="2400" dirty="0">
              <a:latin typeface="Lucida Handwriting" panose="03010101010101010101" pitchFamily="66" charset="0"/>
            </a:endParaRPr>
          </a:p>
        </p:txBody>
      </p:sp>
    </p:spTree>
    <p:extLst>
      <p:ext uri="{BB962C8B-B14F-4D97-AF65-F5344CB8AC3E}">
        <p14:creationId xmlns:p14="http://schemas.microsoft.com/office/powerpoint/2010/main" xmlns="" val="26338818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497520"/>
            <a:ext cx="7391400" cy="2369880"/>
          </a:xfrm>
          <a:prstGeom prst="rect">
            <a:avLst/>
          </a:prstGeom>
        </p:spPr>
        <p:txBody>
          <a:bodyPr wrap="square">
            <a:spAutoFit/>
          </a:bodyPr>
          <a:lstStyle/>
          <a:p>
            <a:r>
              <a:rPr lang="en-US" sz="1600" i="1" dirty="0"/>
              <a:t>This publication was made possible in part through the support provided by the United States Agency for International Development. The opinions expressed herein are those of the author(s) and do not necessarily reflect the views of the US Agency for International Development or the US Government. USAID reserves a royalty-free nonexclusive and irrevocable right to reproduce, publish, or otherwise use, and to authorize others to use the work for Government purposes</a:t>
            </a:r>
            <a:r>
              <a:rPr lang="en-US" sz="1600" b="1" i="1" dirty="0"/>
              <a:t>.</a:t>
            </a:r>
            <a:endParaRPr lang="en-US" sz="1600" b="1" dirty="0"/>
          </a:p>
          <a:p>
            <a:r>
              <a:rPr lang="en-US" dirty="0"/>
              <a:t/>
            </a:r>
            <a:br>
              <a:rPr lang="en-US" dirty="0"/>
            </a:br>
            <a:endParaRPr lang="en-US" dirty="0"/>
          </a:p>
        </p:txBody>
      </p:sp>
    </p:spTree>
    <p:extLst>
      <p:ext uri="{BB962C8B-B14F-4D97-AF65-F5344CB8AC3E}">
        <p14:creationId xmlns:p14="http://schemas.microsoft.com/office/powerpoint/2010/main" xmlns="" val="7017728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6923C"/>
      </a:hlink>
      <a:folHlink>
        <a:srgbClr val="C3D69B"/>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3805</TotalTime>
  <Words>2260</Words>
  <Application>Microsoft Office PowerPoint</Application>
  <PresentationFormat>On-screen Show (4:3)</PresentationFormat>
  <Paragraphs>292</Paragraphs>
  <Slides>41</Slides>
  <Notes>11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Apothecary</vt:lpstr>
      <vt:lpstr>Document</vt:lpstr>
      <vt:lpstr> </vt:lpstr>
      <vt:lpstr>Introduction</vt:lpstr>
      <vt:lpstr>Module competencies</vt:lpstr>
      <vt:lpstr>Module overview</vt:lpstr>
      <vt:lpstr>Slide 5</vt:lpstr>
      <vt:lpstr> </vt:lpstr>
      <vt:lpstr>Practice exercise</vt:lpstr>
      <vt:lpstr>What do you think?</vt:lpstr>
      <vt:lpstr>Models of Patient-Centered Behavior Change  </vt:lpstr>
      <vt:lpstr>The Health Belief Model</vt:lpstr>
      <vt:lpstr>The Health Belief Model</vt:lpstr>
      <vt:lpstr>Health belief Model Constructs</vt:lpstr>
      <vt:lpstr>Health belief model:  Six Constructs</vt:lpstr>
      <vt:lpstr>Health belief model:  Six Constructs</vt:lpstr>
      <vt:lpstr>Health belief model:  Six Constructs</vt:lpstr>
      <vt:lpstr>Health belief model:  Six Constructs</vt:lpstr>
      <vt:lpstr>Health belief model:  Six Constructs</vt:lpstr>
      <vt:lpstr>Health belief model:  Six Constructs</vt:lpstr>
      <vt:lpstr> Modifying Factors Impacting Likelihood for Change   </vt:lpstr>
      <vt:lpstr>What do you think?</vt:lpstr>
      <vt:lpstr>Slide 21</vt:lpstr>
      <vt:lpstr>Slide 22</vt:lpstr>
      <vt:lpstr>Slide 23</vt:lpstr>
      <vt:lpstr>What do you think…</vt:lpstr>
      <vt:lpstr>Slide 25</vt:lpstr>
      <vt:lpstr>Key skills of Motivational Interviewing</vt:lpstr>
      <vt:lpstr>Motivational interviewing and rule require:</vt:lpstr>
      <vt:lpstr> </vt:lpstr>
      <vt:lpstr>Kotter’s 8 essential steps  for change </vt:lpstr>
      <vt:lpstr>Lewin’s Three Step Model for Change</vt:lpstr>
      <vt:lpstr>What do you think?</vt:lpstr>
      <vt:lpstr> </vt:lpstr>
      <vt:lpstr>Slide 33</vt:lpstr>
      <vt:lpstr>What do you think?</vt:lpstr>
      <vt:lpstr>Build your toolkit</vt:lpstr>
      <vt:lpstr> </vt:lpstr>
      <vt:lpstr>What do you think?</vt:lpstr>
      <vt:lpstr>Slide 38</vt:lpstr>
      <vt:lpstr> </vt:lpstr>
      <vt:lpstr>One thing..</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Moving from Professional-Directed to Patient-Centered Behavior Change</dc:title>
  <dc:creator>Kimberly Kennedy</dc:creator>
  <cp:lastModifiedBy>Nick</cp:lastModifiedBy>
  <cp:revision>86</cp:revision>
  <cp:lastPrinted>2013-11-14T14:18:01Z</cp:lastPrinted>
  <dcterms:created xsi:type="dcterms:W3CDTF">2013-09-10T04:44:55Z</dcterms:created>
  <dcterms:modified xsi:type="dcterms:W3CDTF">2014-04-01T19:29:11Z</dcterms:modified>
</cp:coreProperties>
</file>