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45"/>
  </p:notesMasterIdLst>
  <p:sldIdLst>
    <p:sldId id="256" r:id="rId2"/>
    <p:sldId id="274" r:id="rId3"/>
    <p:sldId id="282" r:id="rId4"/>
    <p:sldId id="283" r:id="rId5"/>
    <p:sldId id="314" r:id="rId6"/>
    <p:sldId id="332" r:id="rId7"/>
    <p:sldId id="316" r:id="rId8"/>
    <p:sldId id="331" r:id="rId9"/>
    <p:sldId id="278" r:id="rId10"/>
    <p:sldId id="317" r:id="rId11"/>
    <p:sldId id="284" r:id="rId12"/>
    <p:sldId id="318" r:id="rId13"/>
    <p:sldId id="319" r:id="rId14"/>
    <p:sldId id="323" r:id="rId15"/>
    <p:sldId id="333" r:id="rId16"/>
    <p:sldId id="334" r:id="rId17"/>
    <p:sldId id="276" r:id="rId18"/>
    <p:sldId id="326" r:id="rId19"/>
    <p:sldId id="297" r:id="rId20"/>
    <p:sldId id="335" r:id="rId21"/>
    <p:sldId id="336" r:id="rId22"/>
    <p:sldId id="352" r:id="rId23"/>
    <p:sldId id="279" r:id="rId24"/>
    <p:sldId id="338" r:id="rId25"/>
    <p:sldId id="350" r:id="rId26"/>
    <p:sldId id="349" r:id="rId27"/>
    <p:sldId id="280" r:id="rId28"/>
    <p:sldId id="348" r:id="rId29"/>
    <p:sldId id="351" r:id="rId30"/>
    <p:sldId id="327" r:id="rId31"/>
    <p:sldId id="305" r:id="rId32"/>
    <p:sldId id="339" r:id="rId33"/>
    <p:sldId id="347" r:id="rId34"/>
    <p:sldId id="340" r:id="rId35"/>
    <p:sldId id="341" r:id="rId36"/>
    <p:sldId id="342" r:id="rId37"/>
    <p:sldId id="311" r:id="rId38"/>
    <p:sldId id="329" r:id="rId39"/>
    <p:sldId id="343" r:id="rId40"/>
    <p:sldId id="345" r:id="rId41"/>
    <p:sldId id="346" r:id="rId42"/>
    <p:sldId id="344" r:id="rId43"/>
    <p:sldId id="312"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60" autoAdjust="0"/>
    <p:restoredTop sz="94758" autoAdjust="0"/>
  </p:normalViewPr>
  <p:slideViewPr>
    <p:cSldViewPr>
      <p:cViewPr>
        <p:scale>
          <a:sx n="110" d="100"/>
          <a:sy n="110" d="100"/>
        </p:scale>
        <p:origin x="-682" y="490"/>
      </p:cViewPr>
      <p:guideLst>
        <p:guide orient="horz" pos="2160"/>
        <p:guide pos="2880"/>
      </p:guideLst>
    </p:cSldViewPr>
  </p:slideViewPr>
  <p:notesTextViewPr>
    <p:cViewPr>
      <p:scale>
        <a:sx n="1" d="1"/>
        <a:sy n="1" d="1"/>
      </p:scale>
      <p:origin x="0" y="0"/>
    </p:cViewPr>
  </p:notesTextViewPr>
  <p:sorterViewPr>
    <p:cViewPr>
      <p:scale>
        <a:sx n="100" d="100"/>
        <a:sy n="100" d="100"/>
      </p:scale>
      <p:origin x="0" y="100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533792-F550-4422-B1D2-F26EAF774133}" type="doc">
      <dgm:prSet loTypeId="urn:microsoft.com/office/officeart/2005/8/layout/bProcess3" loCatId="process" qsTypeId="urn:microsoft.com/office/officeart/2005/8/quickstyle/simple1" qsCatId="simple" csTypeId="urn:microsoft.com/office/officeart/2005/8/colors/colorful2" csCatId="colorful" phldr="1"/>
      <dgm:spPr/>
      <dgm:t>
        <a:bodyPr/>
        <a:lstStyle/>
        <a:p>
          <a:endParaRPr lang="en-US"/>
        </a:p>
      </dgm:t>
    </dgm:pt>
    <dgm:pt modelId="{8C9FA943-CE67-4458-814C-B9E1CC16B302}">
      <dgm:prSet phldrT="[Text]"/>
      <dgm:spPr/>
      <dgm:t>
        <a:bodyPr/>
        <a:lstStyle/>
        <a:p>
          <a:r>
            <a:rPr lang="en-US" dirty="0" smtClean="0">
              <a:solidFill>
                <a:schemeClr val="tx1"/>
              </a:solidFill>
            </a:rPr>
            <a:t>Define the  Problem</a:t>
          </a:r>
          <a:endParaRPr lang="en-US" dirty="0">
            <a:solidFill>
              <a:schemeClr val="tx1"/>
            </a:solidFill>
          </a:endParaRPr>
        </a:p>
      </dgm:t>
    </dgm:pt>
    <dgm:pt modelId="{DCE2F4E2-5ED0-413B-94E8-EF1130DE0AD0}" type="parTrans" cxnId="{2512DB18-DE51-4B39-98BD-8B8FCDEE9040}">
      <dgm:prSet/>
      <dgm:spPr/>
      <dgm:t>
        <a:bodyPr/>
        <a:lstStyle/>
        <a:p>
          <a:endParaRPr lang="en-US">
            <a:solidFill>
              <a:schemeClr val="tx1"/>
            </a:solidFill>
          </a:endParaRPr>
        </a:p>
      </dgm:t>
    </dgm:pt>
    <dgm:pt modelId="{C45376A2-662F-4DCC-8F4F-B74AFB7AFBE8}" type="sibTrans" cxnId="{2512DB18-DE51-4B39-98BD-8B8FCDEE9040}">
      <dgm:prSet/>
      <dgm:spPr/>
      <dgm:t>
        <a:bodyPr/>
        <a:lstStyle/>
        <a:p>
          <a:endParaRPr lang="en-US">
            <a:solidFill>
              <a:schemeClr val="tx1"/>
            </a:solidFill>
          </a:endParaRPr>
        </a:p>
      </dgm:t>
    </dgm:pt>
    <dgm:pt modelId="{643262A3-24FD-45D4-BDCA-0B661EE43F40}">
      <dgm:prSet phldrT="[Text]"/>
      <dgm:spPr/>
      <dgm:t>
        <a:bodyPr/>
        <a:lstStyle/>
        <a:p>
          <a:r>
            <a:rPr lang="en-US" dirty="0" smtClean="0">
              <a:solidFill>
                <a:schemeClr val="tx1"/>
              </a:solidFill>
            </a:rPr>
            <a:t>Identify Stakeholders</a:t>
          </a:r>
          <a:endParaRPr lang="en-US" dirty="0">
            <a:solidFill>
              <a:schemeClr val="tx1"/>
            </a:solidFill>
          </a:endParaRPr>
        </a:p>
      </dgm:t>
    </dgm:pt>
    <dgm:pt modelId="{96ACB2B6-3212-4BAE-8AD3-3D9B1F42689F}" type="parTrans" cxnId="{86E16DBB-E63B-44EF-B8F5-A81A35F2BCF3}">
      <dgm:prSet/>
      <dgm:spPr/>
      <dgm:t>
        <a:bodyPr/>
        <a:lstStyle/>
        <a:p>
          <a:endParaRPr lang="en-US">
            <a:solidFill>
              <a:schemeClr val="tx1"/>
            </a:solidFill>
          </a:endParaRPr>
        </a:p>
      </dgm:t>
    </dgm:pt>
    <dgm:pt modelId="{187EB50A-8045-4C0B-A6B5-A10AFBD8BD8A}" type="sibTrans" cxnId="{86E16DBB-E63B-44EF-B8F5-A81A35F2BCF3}">
      <dgm:prSet/>
      <dgm:spPr/>
      <dgm:t>
        <a:bodyPr/>
        <a:lstStyle/>
        <a:p>
          <a:endParaRPr lang="en-US">
            <a:solidFill>
              <a:schemeClr val="tx1"/>
            </a:solidFill>
          </a:endParaRPr>
        </a:p>
      </dgm:t>
    </dgm:pt>
    <dgm:pt modelId="{53C7E9C5-BF59-416B-8467-E2B89EECDC52}">
      <dgm:prSet phldrT="[Text]"/>
      <dgm:spPr/>
      <dgm:t>
        <a:bodyPr/>
        <a:lstStyle/>
        <a:p>
          <a:r>
            <a:rPr lang="en-US" dirty="0" smtClean="0">
              <a:solidFill>
                <a:schemeClr val="tx1"/>
              </a:solidFill>
            </a:rPr>
            <a:t>Conduct  Stakeholder Analysis</a:t>
          </a:r>
          <a:endParaRPr lang="en-US" dirty="0">
            <a:solidFill>
              <a:schemeClr val="tx1"/>
            </a:solidFill>
          </a:endParaRPr>
        </a:p>
      </dgm:t>
    </dgm:pt>
    <dgm:pt modelId="{BEDD2062-C2BB-47A0-B95F-1FAA9AD59F83}" type="parTrans" cxnId="{BFFDF86C-F1E1-4ECD-9922-56F4AC19E6EB}">
      <dgm:prSet/>
      <dgm:spPr/>
      <dgm:t>
        <a:bodyPr/>
        <a:lstStyle/>
        <a:p>
          <a:endParaRPr lang="en-US">
            <a:solidFill>
              <a:schemeClr val="tx1"/>
            </a:solidFill>
          </a:endParaRPr>
        </a:p>
      </dgm:t>
    </dgm:pt>
    <dgm:pt modelId="{9370DEA3-C551-4DE5-AC92-2D6F3C0FDDF6}" type="sibTrans" cxnId="{BFFDF86C-F1E1-4ECD-9922-56F4AC19E6EB}">
      <dgm:prSet/>
      <dgm:spPr/>
      <dgm:t>
        <a:bodyPr/>
        <a:lstStyle/>
        <a:p>
          <a:endParaRPr lang="en-US">
            <a:solidFill>
              <a:schemeClr val="tx1"/>
            </a:solidFill>
          </a:endParaRPr>
        </a:p>
      </dgm:t>
    </dgm:pt>
    <dgm:pt modelId="{C0652BA6-0D01-43AF-9238-2D84F00B3025}">
      <dgm:prSet phldrT="[Text]"/>
      <dgm:spPr/>
      <dgm:t>
        <a:bodyPr/>
        <a:lstStyle/>
        <a:p>
          <a:r>
            <a:rPr lang="en-US" dirty="0" smtClean="0">
              <a:solidFill>
                <a:schemeClr val="tx1"/>
              </a:solidFill>
            </a:rPr>
            <a:t>Co-Create Vision, Goals, Plan</a:t>
          </a:r>
          <a:endParaRPr lang="en-US" dirty="0">
            <a:solidFill>
              <a:schemeClr val="tx1"/>
            </a:solidFill>
          </a:endParaRPr>
        </a:p>
      </dgm:t>
    </dgm:pt>
    <dgm:pt modelId="{10999E2B-02C2-4274-AFC7-6B6F4242281B}" type="parTrans" cxnId="{463A0320-8551-4CF4-8EF5-41D0C67218AE}">
      <dgm:prSet/>
      <dgm:spPr/>
      <dgm:t>
        <a:bodyPr/>
        <a:lstStyle/>
        <a:p>
          <a:endParaRPr lang="en-US">
            <a:solidFill>
              <a:schemeClr val="tx1"/>
            </a:solidFill>
          </a:endParaRPr>
        </a:p>
      </dgm:t>
    </dgm:pt>
    <dgm:pt modelId="{E173E9AE-554E-4066-8A1D-75880A94F470}" type="sibTrans" cxnId="{463A0320-8551-4CF4-8EF5-41D0C67218AE}">
      <dgm:prSet/>
      <dgm:spPr/>
      <dgm:t>
        <a:bodyPr/>
        <a:lstStyle/>
        <a:p>
          <a:endParaRPr lang="en-US">
            <a:solidFill>
              <a:schemeClr val="tx1"/>
            </a:solidFill>
          </a:endParaRPr>
        </a:p>
      </dgm:t>
    </dgm:pt>
    <dgm:pt modelId="{4FDC8CB4-46D2-4A26-90A5-476568EDC865}">
      <dgm:prSet phldrT="[Text]"/>
      <dgm:spPr/>
      <dgm:t>
        <a:bodyPr/>
        <a:lstStyle/>
        <a:p>
          <a:r>
            <a:rPr lang="en-US" dirty="0" smtClean="0">
              <a:solidFill>
                <a:schemeClr val="tx1"/>
              </a:solidFill>
            </a:rPr>
            <a:t>Decide on Roles and Responsibilities</a:t>
          </a:r>
          <a:endParaRPr lang="en-US" dirty="0">
            <a:solidFill>
              <a:schemeClr val="tx1"/>
            </a:solidFill>
          </a:endParaRPr>
        </a:p>
      </dgm:t>
    </dgm:pt>
    <dgm:pt modelId="{55F78C1E-F635-4083-8B6E-03E197217AEE}" type="parTrans" cxnId="{C2D9E531-BAE8-4179-B611-0675C10A5A30}">
      <dgm:prSet/>
      <dgm:spPr/>
      <dgm:t>
        <a:bodyPr/>
        <a:lstStyle/>
        <a:p>
          <a:endParaRPr lang="en-US">
            <a:solidFill>
              <a:schemeClr val="tx1"/>
            </a:solidFill>
          </a:endParaRPr>
        </a:p>
      </dgm:t>
    </dgm:pt>
    <dgm:pt modelId="{C270AFE6-CC61-4720-BDDD-EFCE79BA7DDE}" type="sibTrans" cxnId="{C2D9E531-BAE8-4179-B611-0675C10A5A30}">
      <dgm:prSet/>
      <dgm:spPr/>
      <dgm:t>
        <a:bodyPr/>
        <a:lstStyle/>
        <a:p>
          <a:endParaRPr lang="en-US">
            <a:solidFill>
              <a:schemeClr val="tx1"/>
            </a:solidFill>
          </a:endParaRPr>
        </a:p>
      </dgm:t>
    </dgm:pt>
    <dgm:pt modelId="{1781FE77-52A2-44DA-8F5F-B90FFFB9FB66}">
      <dgm:prSet/>
      <dgm:spPr/>
      <dgm:t>
        <a:bodyPr/>
        <a:lstStyle/>
        <a:p>
          <a:r>
            <a:rPr lang="en-US" dirty="0" smtClean="0">
              <a:solidFill>
                <a:schemeClr val="tx1"/>
              </a:solidFill>
            </a:rPr>
            <a:t>Implement and Adjust</a:t>
          </a:r>
          <a:endParaRPr lang="en-US" dirty="0">
            <a:solidFill>
              <a:schemeClr val="tx1"/>
            </a:solidFill>
          </a:endParaRPr>
        </a:p>
      </dgm:t>
    </dgm:pt>
    <dgm:pt modelId="{DB11EE83-71E6-43D7-8BF4-A3107428BB63}" type="parTrans" cxnId="{E12F4B6C-C3CB-4D61-AD46-F29A2E43F882}">
      <dgm:prSet/>
      <dgm:spPr/>
      <dgm:t>
        <a:bodyPr/>
        <a:lstStyle/>
        <a:p>
          <a:endParaRPr lang="en-US">
            <a:solidFill>
              <a:schemeClr val="tx1"/>
            </a:solidFill>
          </a:endParaRPr>
        </a:p>
      </dgm:t>
    </dgm:pt>
    <dgm:pt modelId="{FF79B2B8-FA83-4BBA-84EE-3C10C4D39D67}" type="sibTrans" cxnId="{E12F4B6C-C3CB-4D61-AD46-F29A2E43F882}">
      <dgm:prSet/>
      <dgm:spPr/>
      <dgm:t>
        <a:bodyPr/>
        <a:lstStyle/>
        <a:p>
          <a:endParaRPr lang="en-US">
            <a:solidFill>
              <a:schemeClr val="tx1"/>
            </a:solidFill>
          </a:endParaRPr>
        </a:p>
      </dgm:t>
    </dgm:pt>
    <dgm:pt modelId="{47BDE8E0-0A3E-40B9-B779-28B2874AB270}" type="pres">
      <dgm:prSet presAssocID="{1C533792-F550-4422-B1D2-F26EAF774133}" presName="Name0" presStyleCnt="0">
        <dgm:presLayoutVars>
          <dgm:dir/>
          <dgm:resizeHandles val="exact"/>
        </dgm:presLayoutVars>
      </dgm:prSet>
      <dgm:spPr/>
      <dgm:t>
        <a:bodyPr/>
        <a:lstStyle/>
        <a:p>
          <a:endParaRPr lang="en-US"/>
        </a:p>
      </dgm:t>
    </dgm:pt>
    <dgm:pt modelId="{7862022F-6068-4ADD-B20E-49DEF586F5D2}" type="pres">
      <dgm:prSet presAssocID="{8C9FA943-CE67-4458-814C-B9E1CC16B302}" presName="node" presStyleLbl="node1" presStyleIdx="0" presStyleCnt="6">
        <dgm:presLayoutVars>
          <dgm:bulletEnabled val="1"/>
        </dgm:presLayoutVars>
      </dgm:prSet>
      <dgm:spPr/>
      <dgm:t>
        <a:bodyPr/>
        <a:lstStyle/>
        <a:p>
          <a:endParaRPr lang="en-US"/>
        </a:p>
      </dgm:t>
    </dgm:pt>
    <dgm:pt modelId="{E7AF8265-8D5B-43C8-9C43-B4245BD7BCEF}" type="pres">
      <dgm:prSet presAssocID="{C45376A2-662F-4DCC-8F4F-B74AFB7AFBE8}" presName="sibTrans" presStyleLbl="sibTrans1D1" presStyleIdx="0" presStyleCnt="5"/>
      <dgm:spPr/>
      <dgm:t>
        <a:bodyPr/>
        <a:lstStyle/>
        <a:p>
          <a:endParaRPr lang="en-US"/>
        </a:p>
      </dgm:t>
    </dgm:pt>
    <dgm:pt modelId="{761AE6C4-CDD2-4077-A98D-3DD576FBDB01}" type="pres">
      <dgm:prSet presAssocID="{C45376A2-662F-4DCC-8F4F-B74AFB7AFBE8}" presName="connectorText" presStyleLbl="sibTrans1D1" presStyleIdx="0" presStyleCnt="5"/>
      <dgm:spPr/>
      <dgm:t>
        <a:bodyPr/>
        <a:lstStyle/>
        <a:p>
          <a:endParaRPr lang="en-US"/>
        </a:p>
      </dgm:t>
    </dgm:pt>
    <dgm:pt modelId="{1CE99C94-DCE3-4CEC-9A21-2FBC698B0832}" type="pres">
      <dgm:prSet presAssocID="{643262A3-24FD-45D4-BDCA-0B661EE43F40}" presName="node" presStyleLbl="node1" presStyleIdx="1" presStyleCnt="6">
        <dgm:presLayoutVars>
          <dgm:bulletEnabled val="1"/>
        </dgm:presLayoutVars>
      </dgm:prSet>
      <dgm:spPr/>
      <dgm:t>
        <a:bodyPr/>
        <a:lstStyle/>
        <a:p>
          <a:endParaRPr lang="en-US"/>
        </a:p>
      </dgm:t>
    </dgm:pt>
    <dgm:pt modelId="{53DB79FF-077D-4243-BFFF-6CA085032531}" type="pres">
      <dgm:prSet presAssocID="{187EB50A-8045-4C0B-A6B5-A10AFBD8BD8A}" presName="sibTrans" presStyleLbl="sibTrans1D1" presStyleIdx="1" presStyleCnt="5"/>
      <dgm:spPr/>
      <dgm:t>
        <a:bodyPr/>
        <a:lstStyle/>
        <a:p>
          <a:endParaRPr lang="en-US"/>
        </a:p>
      </dgm:t>
    </dgm:pt>
    <dgm:pt modelId="{70E4AB94-FE57-4741-BE2C-FC2C44D149E2}" type="pres">
      <dgm:prSet presAssocID="{187EB50A-8045-4C0B-A6B5-A10AFBD8BD8A}" presName="connectorText" presStyleLbl="sibTrans1D1" presStyleIdx="1" presStyleCnt="5"/>
      <dgm:spPr/>
      <dgm:t>
        <a:bodyPr/>
        <a:lstStyle/>
        <a:p>
          <a:endParaRPr lang="en-US"/>
        </a:p>
      </dgm:t>
    </dgm:pt>
    <dgm:pt modelId="{79292C57-6905-414C-B8A3-E02B0D575023}" type="pres">
      <dgm:prSet presAssocID="{53C7E9C5-BF59-416B-8467-E2B89EECDC52}" presName="node" presStyleLbl="node1" presStyleIdx="2" presStyleCnt="6">
        <dgm:presLayoutVars>
          <dgm:bulletEnabled val="1"/>
        </dgm:presLayoutVars>
      </dgm:prSet>
      <dgm:spPr/>
      <dgm:t>
        <a:bodyPr/>
        <a:lstStyle/>
        <a:p>
          <a:endParaRPr lang="en-US"/>
        </a:p>
      </dgm:t>
    </dgm:pt>
    <dgm:pt modelId="{5C51EAF7-4A71-4FE6-9C92-B2274CA508FE}" type="pres">
      <dgm:prSet presAssocID="{9370DEA3-C551-4DE5-AC92-2D6F3C0FDDF6}" presName="sibTrans" presStyleLbl="sibTrans1D1" presStyleIdx="2" presStyleCnt="5"/>
      <dgm:spPr/>
      <dgm:t>
        <a:bodyPr/>
        <a:lstStyle/>
        <a:p>
          <a:endParaRPr lang="en-US"/>
        </a:p>
      </dgm:t>
    </dgm:pt>
    <dgm:pt modelId="{7E4FD1B1-2AFA-4282-BD4C-6BD6A901FF6D}" type="pres">
      <dgm:prSet presAssocID="{9370DEA3-C551-4DE5-AC92-2D6F3C0FDDF6}" presName="connectorText" presStyleLbl="sibTrans1D1" presStyleIdx="2" presStyleCnt="5"/>
      <dgm:spPr/>
      <dgm:t>
        <a:bodyPr/>
        <a:lstStyle/>
        <a:p>
          <a:endParaRPr lang="en-US"/>
        </a:p>
      </dgm:t>
    </dgm:pt>
    <dgm:pt modelId="{886D4949-35BC-4C50-8FD4-C957C06C9E99}" type="pres">
      <dgm:prSet presAssocID="{C0652BA6-0D01-43AF-9238-2D84F00B3025}" presName="node" presStyleLbl="node1" presStyleIdx="3" presStyleCnt="6">
        <dgm:presLayoutVars>
          <dgm:bulletEnabled val="1"/>
        </dgm:presLayoutVars>
      </dgm:prSet>
      <dgm:spPr/>
      <dgm:t>
        <a:bodyPr/>
        <a:lstStyle/>
        <a:p>
          <a:endParaRPr lang="en-US"/>
        </a:p>
      </dgm:t>
    </dgm:pt>
    <dgm:pt modelId="{1B4B3331-A6C6-457C-B5EC-7D5FDEE48BA3}" type="pres">
      <dgm:prSet presAssocID="{E173E9AE-554E-4066-8A1D-75880A94F470}" presName="sibTrans" presStyleLbl="sibTrans1D1" presStyleIdx="3" presStyleCnt="5"/>
      <dgm:spPr/>
      <dgm:t>
        <a:bodyPr/>
        <a:lstStyle/>
        <a:p>
          <a:endParaRPr lang="en-US"/>
        </a:p>
      </dgm:t>
    </dgm:pt>
    <dgm:pt modelId="{78BAD214-2023-48B8-A5E9-F3F699F06FF1}" type="pres">
      <dgm:prSet presAssocID="{E173E9AE-554E-4066-8A1D-75880A94F470}" presName="connectorText" presStyleLbl="sibTrans1D1" presStyleIdx="3" presStyleCnt="5"/>
      <dgm:spPr/>
      <dgm:t>
        <a:bodyPr/>
        <a:lstStyle/>
        <a:p>
          <a:endParaRPr lang="en-US"/>
        </a:p>
      </dgm:t>
    </dgm:pt>
    <dgm:pt modelId="{5E2F4B11-E379-452D-B17B-DC16D2DC2A19}" type="pres">
      <dgm:prSet presAssocID="{4FDC8CB4-46D2-4A26-90A5-476568EDC865}" presName="node" presStyleLbl="node1" presStyleIdx="4" presStyleCnt="6">
        <dgm:presLayoutVars>
          <dgm:bulletEnabled val="1"/>
        </dgm:presLayoutVars>
      </dgm:prSet>
      <dgm:spPr/>
      <dgm:t>
        <a:bodyPr/>
        <a:lstStyle/>
        <a:p>
          <a:endParaRPr lang="en-US"/>
        </a:p>
      </dgm:t>
    </dgm:pt>
    <dgm:pt modelId="{285A4DC3-08CE-4698-905A-133703EB51CB}" type="pres">
      <dgm:prSet presAssocID="{C270AFE6-CC61-4720-BDDD-EFCE79BA7DDE}" presName="sibTrans" presStyleLbl="sibTrans1D1" presStyleIdx="4" presStyleCnt="5"/>
      <dgm:spPr/>
      <dgm:t>
        <a:bodyPr/>
        <a:lstStyle/>
        <a:p>
          <a:endParaRPr lang="en-US"/>
        </a:p>
      </dgm:t>
    </dgm:pt>
    <dgm:pt modelId="{81CCB4BF-2615-42CB-9D0A-5D62892D84DC}" type="pres">
      <dgm:prSet presAssocID="{C270AFE6-CC61-4720-BDDD-EFCE79BA7DDE}" presName="connectorText" presStyleLbl="sibTrans1D1" presStyleIdx="4" presStyleCnt="5"/>
      <dgm:spPr/>
      <dgm:t>
        <a:bodyPr/>
        <a:lstStyle/>
        <a:p>
          <a:endParaRPr lang="en-US"/>
        </a:p>
      </dgm:t>
    </dgm:pt>
    <dgm:pt modelId="{6312666D-BBD4-4405-A990-EB2E6A1494C3}" type="pres">
      <dgm:prSet presAssocID="{1781FE77-52A2-44DA-8F5F-B90FFFB9FB66}" presName="node" presStyleLbl="node1" presStyleIdx="5" presStyleCnt="6">
        <dgm:presLayoutVars>
          <dgm:bulletEnabled val="1"/>
        </dgm:presLayoutVars>
      </dgm:prSet>
      <dgm:spPr/>
      <dgm:t>
        <a:bodyPr/>
        <a:lstStyle/>
        <a:p>
          <a:endParaRPr lang="en-US"/>
        </a:p>
      </dgm:t>
    </dgm:pt>
  </dgm:ptLst>
  <dgm:cxnLst>
    <dgm:cxn modelId="{F00885BC-5595-4AA0-959C-A86DB176D3BE}" type="presOf" srcId="{187EB50A-8045-4C0B-A6B5-A10AFBD8BD8A}" destId="{70E4AB94-FE57-4741-BE2C-FC2C44D149E2}" srcOrd="1" destOrd="0" presId="urn:microsoft.com/office/officeart/2005/8/layout/bProcess3"/>
    <dgm:cxn modelId="{2E36F814-9729-4573-8BE8-218EFC2A3186}" type="presOf" srcId="{C270AFE6-CC61-4720-BDDD-EFCE79BA7DDE}" destId="{81CCB4BF-2615-42CB-9D0A-5D62892D84DC}" srcOrd="1" destOrd="0" presId="urn:microsoft.com/office/officeart/2005/8/layout/bProcess3"/>
    <dgm:cxn modelId="{1AC592B9-4B1F-4352-96DD-392B31229A33}" type="presOf" srcId="{53C7E9C5-BF59-416B-8467-E2B89EECDC52}" destId="{79292C57-6905-414C-B8A3-E02B0D575023}" srcOrd="0" destOrd="0" presId="urn:microsoft.com/office/officeart/2005/8/layout/bProcess3"/>
    <dgm:cxn modelId="{CF9095C4-40A4-45A0-AAE6-E9163794C484}" type="presOf" srcId="{E173E9AE-554E-4066-8A1D-75880A94F470}" destId="{78BAD214-2023-48B8-A5E9-F3F699F06FF1}" srcOrd="1" destOrd="0" presId="urn:microsoft.com/office/officeart/2005/8/layout/bProcess3"/>
    <dgm:cxn modelId="{C2D9E531-BAE8-4179-B611-0675C10A5A30}" srcId="{1C533792-F550-4422-B1D2-F26EAF774133}" destId="{4FDC8CB4-46D2-4A26-90A5-476568EDC865}" srcOrd="4" destOrd="0" parTransId="{55F78C1E-F635-4083-8B6E-03E197217AEE}" sibTransId="{C270AFE6-CC61-4720-BDDD-EFCE79BA7DDE}"/>
    <dgm:cxn modelId="{ED81C583-1AD6-4B35-890F-16B76EE300BD}" type="presOf" srcId="{C270AFE6-CC61-4720-BDDD-EFCE79BA7DDE}" destId="{285A4DC3-08CE-4698-905A-133703EB51CB}" srcOrd="0" destOrd="0" presId="urn:microsoft.com/office/officeart/2005/8/layout/bProcess3"/>
    <dgm:cxn modelId="{E12F4B6C-C3CB-4D61-AD46-F29A2E43F882}" srcId="{1C533792-F550-4422-B1D2-F26EAF774133}" destId="{1781FE77-52A2-44DA-8F5F-B90FFFB9FB66}" srcOrd="5" destOrd="0" parTransId="{DB11EE83-71E6-43D7-8BF4-A3107428BB63}" sibTransId="{FF79B2B8-FA83-4BBA-84EE-3C10C4D39D67}"/>
    <dgm:cxn modelId="{52130FC7-D257-4C97-BF94-FE902DFC67F0}" type="presOf" srcId="{9370DEA3-C551-4DE5-AC92-2D6F3C0FDDF6}" destId="{5C51EAF7-4A71-4FE6-9C92-B2274CA508FE}" srcOrd="0" destOrd="0" presId="urn:microsoft.com/office/officeart/2005/8/layout/bProcess3"/>
    <dgm:cxn modelId="{18A32169-26FB-4362-B384-FE234B89E1C1}" type="presOf" srcId="{8C9FA943-CE67-4458-814C-B9E1CC16B302}" destId="{7862022F-6068-4ADD-B20E-49DEF586F5D2}" srcOrd="0" destOrd="0" presId="urn:microsoft.com/office/officeart/2005/8/layout/bProcess3"/>
    <dgm:cxn modelId="{D09BEFA3-B67E-44D3-BEE8-0B0527321E03}" type="presOf" srcId="{C45376A2-662F-4DCC-8F4F-B74AFB7AFBE8}" destId="{E7AF8265-8D5B-43C8-9C43-B4245BD7BCEF}" srcOrd="0" destOrd="0" presId="urn:microsoft.com/office/officeart/2005/8/layout/bProcess3"/>
    <dgm:cxn modelId="{C89D69E0-15A6-4775-B542-BF1D78A1C7A2}" type="presOf" srcId="{187EB50A-8045-4C0B-A6B5-A10AFBD8BD8A}" destId="{53DB79FF-077D-4243-BFFF-6CA085032531}" srcOrd="0" destOrd="0" presId="urn:microsoft.com/office/officeart/2005/8/layout/bProcess3"/>
    <dgm:cxn modelId="{BFFDF86C-F1E1-4ECD-9922-56F4AC19E6EB}" srcId="{1C533792-F550-4422-B1D2-F26EAF774133}" destId="{53C7E9C5-BF59-416B-8467-E2B89EECDC52}" srcOrd="2" destOrd="0" parTransId="{BEDD2062-C2BB-47A0-B95F-1FAA9AD59F83}" sibTransId="{9370DEA3-C551-4DE5-AC92-2D6F3C0FDDF6}"/>
    <dgm:cxn modelId="{6033321C-8C63-4F98-A4C8-4C2D908843F5}" type="presOf" srcId="{4FDC8CB4-46D2-4A26-90A5-476568EDC865}" destId="{5E2F4B11-E379-452D-B17B-DC16D2DC2A19}" srcOrd="0" destOrd="0" presId="urn:microsoft.com/office/officeart/2005/8/layout/bProcess3"/>
    <dgm:cxn modelId="{2676E668-0951-4DBA-8FF7-4BC7AC7D93D1}" type="presOf" srcId="{1781FE77-52A2-44DA-8F5F-B90FFFB9FB66}" destId="{6312666D-BBD4-4405-A990-EB2E6A1494C3}" srcOrd="0" destOrd="0" presId="urn:microsoft.com/office/officeart/2005/8/layout/bProcess3"/>
    <dgm:cxn modelId="{52F848F9-DF29-4537-90C0-46A6FB4F8DD0}" type="presOf" srcId="{9370DEA3-C551-4DE5-AC92-2D6F3C0FDDF6}" destId="{7E4FD1B1-2AFA-4282-BD4C-6BD6A901FF6D}" srcOrd="1" destOrd="0" presId="urn:microsoft.com/office/officeart/2005/8/layout/bProcess3"/>
    <dgm:cxn modelId="{C626862D-388F-467A-A883-B65299F79856}" type="presOf" srcId="{C45376A2-662F-4DCC-8F4F-B74AFB7AFBE8}" destId="{761AE6C4-CDD2-4077-A98D-3DD576FBDB01}" srcOrd="1" destOrd="0" presId="urn:microsoft.com/office/officeart/2005/8/layout/bProcess3"/>
    <dgm:cxn modelId="{86E16DBB-E63B-44EF-B8F5-A81A35F2BCF3}" srcId="{1C533792-F550-4422-B1D2-F26EAF774133}" destId="{643262A3-24FD-45D4-BDCA-0B661EE43F40}" srcOrd="1" destOrd="0" parTransId="{96ACB2B6-3212-4BAE-8AD3-3D9B1F42689F}" sibTransId="{187EB50A-8045-4C0B-A6B5-A10AFBD8BD8A}"/>
    <dgm:cxn modelId="{D0022B37-AD09-4224-8134-612F37A36015}" type="presOf" srcId="{643262A3-24FD-45D4-BDCA-0B661EE43F40}" destId="{1CE99C94-DCE3-4CEC-9A21-2FBC698B0832}" srcOrd="0" destOrd="0" presId="urn:microsoft.com/office/officeart/2005/8/layout/bProcess3"/>
    <dgm:cxn modelId="{2512DB18-DE51-4B39-98BD-8B8FCDEE9040}" srcId="{1C533792-F550-4422-B1D2-F26EAF774133}" destId="{8C9FA943-CE67-4458-814C-B9E1CC16B302}" srcOrd="0" destOrd="0" parTransId="{DCE2F4E2-5ED0-413B-94E8-EF1130DE0AD0}" sibTransId="{C45376A2-662F-4DCC-8F4F-B74AFB7AFBE8}"/>
    <dgm:cxn modelId="{7B0839DE-151C-48C1-BAD1-AECD56D0D273}" type="presOf" srcId="{E173E9AE-554E-4066-8A1D-75880A94F470}" destId="{1B4B3331-A6C6-457C-B5EC-7D5FDEE48BA3}" srcOrd="0" destOrd="0" presId="urn:microsoft.com/office/officeart/2005/8/layout/bProcess3"/>
    <dgm:cxn modelId="{463A0320-8551-4CF4-8EF5-41D0C67218AE}" srcId="{1C533792-F550-4422-B1D2-F26EAF774133}" destId="{C0652BA6-0D01-43AF-9238-2D84F00B3025}" srcOrd="3" destOrd="0" parTransId="{10999E2B-02C2-4274-AFC7-6B6F4242281B}" sibTransId="{E173E9AE-554E-4066-8A1D-75880A94F470}"/>
    <dgm:cxn modelId="{E0C52EFB-1F7B-40C6-9876-FC6A13AB7F4F}" type="presOf" srcId="{1C533792-F550-4422-B1D2-F26EAF774133}" destId="{47BDE8E0-0A3E-40B9-B779-28B2874AB270}" srcOrd="0" destOrd="0" presId="urn:microsoft.com/office/officeart/2005/8/layout/bProcess3"/>
    <dgm:cxn modelId="{F782065C-A786-4E6A-B587-85335B096AE4}" type="presOf" srcId="{C0652BA6-0D01-43AF-9238-2D84F00B3025}" destId="{886D4949-35BC-4C50-8FD4-C957C06C9E99}" srcOrd="0" destOrd="0" presId="urn:microsoft.com/office/officeart/2005/8/layout/bProcess3"/>
    <dgm:cxn modelId="{3B3FF5A0-15E0-4C95-94F2-51290AD5629E}" type="presParOf" srcId="{47BDE8E0-0A3E-40B9-B779-28B2874AB270}" destId="{7862022F-6068-4ADD-B20E-49DEF586F5D2}" srcOrd="0" destOrd="0" presId="urn:microsoft.com/office/officeart/2005/8/layout/bProcess3"/>
    <dgm:cxn modelId="{337E02DD-B8E0-4D63-BFAA-1015B5B0C0DD}" type="presParOf" srcId="{47BDE8E0-0A3E-40B9-B779-28B2874AB270}" destId="{E7AF8265-8D5B-43C8-9C43-B4245BD7BCEF}" srcOrd="1" destOrd="0" presId="urn:microsoft.com/office/officeart/2005/8/layout/bProcess3"/>
    <dgm:cxn modelId="{6A678855-89B3-4108-B046-5102FF580F25}" type="presParOf" srcId="{E7AF8265-8D5B-43C8-9C43-B4245BD7BCEF}" destId="{761AE6C4-CDD2-4077-A98D-3DD576FBDB01}" srcOrd="0" destOrd="0" presId="urn:microsoft.com/office/officeart/2005/8/layout/bProcess3"/>
    <dgm:cxn modelId="{4A6EDB89-7D00-49F6-95E0-A65EE90C9B91}" type="presParOf" srcId="{47BDE8E0-0A3E-40B9-B779-28B2874AB270}" destId="{1CE99C94-DCE3-4CEC-9A21-2FBC698B0832}" srcOrd="2" destOrd="0" presId="urn:microsoft.com/office/officeart/2005/8/layout/bProcess3"/>
    <dgm:cxn modelId="{7CAB09BF-142E-4966-A583-255009398112}" type="presParOf" srcId="{47BDE8E0-0A3E-40B9-B779-28B2874AB270}" destId="{53DB79FF-077D-4243-BFFF-6CA085032531}" srcOrd="3" destOrd="0" presId="urn:microsoft.com/office/officeart/2005/8/layout/bProcess3"/>
    <dgm:cxn modelId="{B186060B-AE60-4D62-85A1-23AAD35D7784}" type="presParOf" srcId="{53DB79FF-077D-4243-BFFF-6CA085032531}" destId="{70E4AB94-FE57-4741-BE2C-FC2C44D149E2}" srcOrd="0" destOrd="0" presId="urn:microsoft.com/office/officeart/2005/8/layout/bProcess3"/>
    <dgm:cxn modelId="{692AEB37-77BE-417B-AC55-7814F110BAC2}" type="presParOf" srcId="{47BDE8E0-0A3E-40B9-B779-28B2874AB270}" destId="{79292C57-6905-414C-B8A3-E02B0D575023}" srcOrd="4" destOrd="0" presId="urn:microsoft.com/office/officeart/2005/8/layout/bProcess3"/>
    <dgm:cxn modelId="{029042A9-9EB6-444E-9918-08C4491E5FD2}" type="presParOf" srcId="{47BDE8E0-0A3E-40B9-B779-28B2874AB270}" destId="{5C51EAF7-4A71-4FE6-9C92-B2274CA508FE}" srcOrd="5" destOrd="0" presId="urn:microsoft.com/office/officeart/2005/8/layout/bProcess3"/>
    <dgm:cxn modelId="{033F1B3D-2F3D-42F7-AD5F-5A539EB7F232}" type="presParOf" srcId="{5C51EAF7-4A71-4FE6-9C92-B2274CA508FE}" destId="{7E4FD1B1-2AFA-4282-BD4C-6BD6A901FF6D}" srcOrd="0" destOrd="0" presId="urn:microsoft.com/office/officeart/2005/8/layout/bProcess3"/>
    <dgm:cxn modelId="{312B3402-EEF1-454D-9982-E6FE66757A88}" type="presParOf" srcId="{47BDE8E0-0A3E-40B9-B779-28B2874AB270}" destId="{886D4949-35BC-4C50-8FD4-C957C06C9E99}" srcOrd="6" destOrd="0" presId="urn:microsoft.com/office/officeart/2005/8/layout/bProcess3"/>
    <dgm:cxn modelId="{408C7453-3A28-4C4F-B11D-9B9C51C8344C}" type="presParOf" srcId="{47BDE8E0-0A3E-40B9-B779-28B2874AB270}" destId="{1B4B3331-A6C6-457C-B5EC-7D5FDEE48BA3}" srcOrd="7" destOrd="0" presId="urn:microsoft.com/office/officeart/2005/8/layout/bProcess3"/>
    <dgm:cxn modelId="{C1140BC8-1F7E-4CE1-89B5-07441220DA96}" type="presParOf" srcId="{1B4B3331-A6C6-457C-B5EC-7D5FDEE48BA3}" destId="{78BAD214-2023-48B8-A5E9-F3F699F06FF1}" srcOrd="0" destOrd="0" presId="urn:microsoft.com/office/officeart/2005/8/layout/bProcess3"/>
    <dgm:cxn modelId="{3E7E11A8-4DD4-44C1-A0BF-7D8367DED859}" type="presParOf" srcId="{47BDE8E0-0A3E-40B9-B779-28B2874AB270}" destId="{5E2F4B11-E379-452D-B17B-DC16D2DC2A19}" srcOrd="8" destOrd="0" presId="urn:microsoft.com/office/officeart/2005/8/layout/bProcess3"/>
    <dgm:cxn modelId="{3715D08F-63CF-45DC-90B2-6CEACABCF49A}" type="presParOf" srcId="{47BDE8E0-0A3E-40B9-B779-28B2874AB270}" destId="{285A4DC3-08CE-4698-905A-133703EB51CB}" srcOrd="9" destOrd="0" presId="urn:microsoft.com/office/officeart/2005/8/layout/bProcess3"/>
    <dgm:cxn modelId="{0DD1F215-58D1-44A7-9E02-8ABB4F919851}" type="presParOf" srcId="{285A4DC3-08CE-4698-905A-133703EB51CB}" destId="{81CCB4BF-2615-42CB-9D0A-5D62892D84DC}" srcOrd="0" destOrd="0" presId="urn:microsoft.com/office/officeart/2005/8/layout/bProcess3"/>
    <dgm:cxn modelId="{7CA9E735-ED94-4B7E-8265-D8D7F550C4C3}" type="presParOf" srcId="{47BDE8E0-0A3E-40B9-B779-28B2874AB270}" destId="{6312666D-BBD4-4405-A990-EB2E6A1494C3}" srcOrd="10"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AF8265-8D5B-43C8-9C43-B4245BD7BCEF}">
      <dsp:nvSpPr>
        <dsp:cNvPr id="0" name=""/>
        <dsp:cNvSpPr/>
      </dsp:nvSpPr>
      <dsp:spPr>
        <a:xfrm>
          <a:off x="2839447" y="494069"/>
          <a:ext cx="382904" cy="91440"/>
        </a:xfrm>
        <a:custGeom>
          <a:avLst/>
          <a:gdLst/>
          <a:ahLst/>
          <a:cxnLst/>
          <a:rect l="0" t="0" r="0" b="0"/>
          <a:pathLst>
            <a:path>
              <a:moveTo>
                <a:pt x="0" y="45720"/>
              </a:moveTo>
              <a:lnTo>
                <a:pt x="382904"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3020562" y="537722"/>
        <a:ext cx="20675" cy="4135"/>
      </dsp:txXfrm>
    </dsp:sp>
    <dsp:sp modelId="{7862022F-6068-4ADD-B20E-49DEF586F5D2}">
      <dsp:nvSpPr>
        <dsp:cNvPr id="0" name=""/>
        <dsp:cNvSpPr/>
      </dsp:nvSpPr>
      <dsp:spPr>
        <a:xfrm>
          <a:off x="1043404" y="436"/>
          <a:ext cx="1797843" cy="107870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Define the  Problem</a:t>
          </a:r>
          <a:endParaRPr lang="en-US" sz="1700" kern="1200" dirty="0">
            <a:solidFill>
              <a:schemeClr val="tx1"/>
            </a:solidFill>
          </a:endParaRPr>
        </a:p>
      </dsp:txBody>
      <dsp:txXfrm>
        <a:off x="1043404" y="436"/>
        <a:ext cx="1797843" cy="1078706"/>
      </dsp:txXfrm>
    </dsp:sp>
    <dsp:sp modelId="{53DB79FF-077D-4243-BFFF-6CA085032531}">
      <dsp:nvSpPr>
        <dsp:cNvPr id="0" name=""/>
        <dsp:cNvSpPr/>
      </dsp:nvSpPr>
      <dsp:spPr>
        <a:xfrm>
          <a:off x="1942326" y="1077342"/>
          <a:ext cx="2211347" cy="382904"/>
        </a:xfrm>
        <a:custGeom>
          <a:avLst/>
          <a:gdLst/>
          <a:ahLst/>
          <a:cxnLst/>
          <a:rect l="0" t="0" r="0" b="0"/>
          <a:pathLst>
            <a:path>
              <a:moveTo>
                <a:pt x="2211347" y="0"/>
              </a:moveTo>
              <a:lnTo>
                <a:pt x="2211347" y="208552"/>
              </a:lnTo>
              <a:lnTo>
                <a:pt x="0" y="208552"/>
              </a:lnTo>
              <a:lnTo>
                <a:pt x="0" y="382904"/>
              </a:lnTo>
            </a:path>
          </a:pathLst>
        </a:custGeom>
        <a:noFill/>
        <a:ln w="9525" cap="flat" cmpd="sng" algn="ctr">
          <a:solidFill>
            <a:schemeClr val="accent2">
              <a:hueOff val="1170380"/>
              <a:satOff val="-1460"/>
              <a:lumOff val="343"/>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2991758" y="1266727"/>
        <a:ext cx="112483" cy="4135"/>
      </dsp:txXfrm>
    </dsp:sp>
    <dsp:sp modelId="{1CE99C94-DCE3-4CEC-9A21-2FBC698B0832}">
      <dsp:nvSpPr>
        <dsp:cNvPr id="0" name=""/>
        <dsp:cNvSpPr/>
      </dsp:nvSpPr>
      <dsp:spPr>
        <a:xfrm>
          <a:off x="3254752" y="436"/>
          <a:ext cx="1797843" cy="1078706"/>
        </a:xfrm>
        <a:prstGeom prst="rect">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Identify Stakeholders</a:t>
          </a:r>
          <a:endParaRPr lang="en-US" sz="1700" kern="1200" dirty="0">
            <a:solidFill>
              <a:schemeClr val="tx1"/>
            </a:solidFill>
          </a:endParaRPr>
        </a:p>
      </dsp:txBody>
      <dsp:txXfrm>
        <a:off x="3254752" y="436"/>
        <a:ext cx="1797843" cy="1078706"/>
      </dsp:txXfrm>
    </dsp:sp>
    <dsp:sp modelId="{5C51EAF7-4A71-4FE6-9C92-B2274CA508FE}">
      <dsp:nvSpPr>
        <dsp:cNvPr id="0" name=""/>
        <dsp:cNvSpPr/>
      </dsp:nvSpPr>
      <dsp:spPr>
        <a:xfrm>
          <a:off x="2839447" y="1986280"/>
          <a:ext cx="382904" cy="91440"/>
        </a:xfrm>
        <a:custGeom>
          <a:avLst/>
          <a:gdLst/>
          <a:ahLst/>
          <a:cxnLst/>
          <a:rect l="0" t="0" r="0" b="0"/>
          <a:pathLst>
            <a:path>
              <a:moveTo>
                <a:pt x="0" y="45720"/>
              </a:moveTo>
              <a:lnTo>
                <a:pt x="382904" y="45720"/>
              </a:lnTo>
            </a:path>
          </a:pathLst>
        </a:custGeom>
        <a:noFill/>
        <a:ln w="9525" cap="flat" cmpd="sng" algn="ctr">
          <a:solidFill>
            <a:schemeClr val="accent2">
              <a:hueOff val="2340759"/>
              <a:satOff val="-2919"/>
              <a:lumOff val="68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3020562" y="2029932"/>
        <a:ext cx="20675" cy="4135"/>
      </dsp:txXfrm>
    </dsp:sp>
    <dsp:sp modelId="{79292C57-6905-414C-B8A3-E02B0D575023}">
      <dsp:nvSpPr>
        <dsp:cNvPr id="0" name=""/>
        <dsp:cNvSpPr/>
      </dsp:nvSpPr>
      <dsp:spPr>
        <a:xfrm>
          <a:off x="1043404" y="1492646"/>
          <a:ext cx="1797843" cy="1078706"/>
        </a:xfrm>
        <a:prstGeom prst="rect">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Conduct  Stakeholder Analysis</a:t>
          </a:r>
          <a:endParaRPr lang="en-US" sz="1700" kern="1200" dirty="0">
            <a:solidFill>
              <a:schemeClr val="tx1"/>
            </a:solidFill>
          </a:endParaRPr>
        </a:p>
      </dsp:txBody>
      <dsp:txXfrm>
        <a:off x="1043404" y="1492646"/>
        <a:ext cx="1797843" cy="1078706"/>
      </dsp:txXfrm>
    </dsp:sp>
    <dsp:sp modelId="{1B4B3331-A6C6-457C-B5EC-7D5FDEE48BA3}">
      <dsp:nvSpPr>
        <dsp:cNvPr id="0" name=""/>
        <dsp:cNvSpPr/>
      </dsp:nvSpPr>
      <dsp:spPr>
        <a:xfrm>
          <a:off x="1942326" y="2569553"/>
          <a:ext cx="2211347" cy="382904"/>
        </a:xfrm>
        <a:custGeom>
          <a:avLst/>
          <a:gdLst/>
          <a:ahLst/>
          <a:cxnLst/>
          <a:rect l="0" t="0" r="0" b="0"/>
          <a:pathLst>
            <a:path>
              <a:moveTo>
                <a:pt x="2211347" y="0"/>
              </a:moveTo>
              <a:lnTo>
                <a:pt x="2211347" y="208552"/>
              </a:lnTo>
              <a:lnTo>
                <a:pt x="0" y="208552"/>
              </a:lnTo>
              <a:lnTo>
                <a:pt x="0" y="382904"/>
              </a:lnTo>
            </a:path>
          </a:pathLst>
        </a:custGeom>
        <a:noFill/>
        <a:ln w="9525" cap="flat" cmpd="sng" algn="ctr">
          <a:solidFill>
            <a:schemeClr val="accent2">
              <a:hueOff val="3511139"/>
              <a:satOff val="-4379"/>
              <a:lumOff val="103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2991758" y="2758937"/>
        <a:ext cx="112483" cy="4135"/>
      </dsp:txXfrm>
    </dsp:sp>
    <dsp:sp modelId="{886D4949-35BC-4C50-8FD4-C957C06C9E99}">
      <dsp:nvSpPr>
        <dsp:cNvPr id="0" name=""/>
        <dsp:cNvSpPr/>
      </dsp:nvSpPr>
      <dsp:spPr>
        <a:xfrm>
          <a:off x="3254752" y="1492646"/>
          <a:ext cx="1797843" cy="1078706"/>
        </a:xfrm>
        <a:prstGeom prst="rect">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Co-Create Vision, Goals, Plan</a:t>
          </a:r>
          <a:endParaRPr lang="en-US" sz="1700" kern="1200" dirty="0">
            <a:solidFill>
              <a:schemeClr val="tx1"/>
            </a:solidFill>
          </a:endParaRPr>
        </a:p>
      </dsp:txBody>
      <dsp:txXfrm>
        <a:off x="3254752" y="1492646"/>
        <a:ext cx="1797843" cy="1078706"/>
      </dsp:txXfrm>
    </dsp:sp>
    <dsp:sp modelId="{285A4DC3-08CE-4698-905A-133703EB51CB}">
      <dsp:nvSpPr>
        <dsp:cNvPr id="0" name=""/>
        <dsp:cNvSpPr/>
      </dsp:nvSpPr>
      <dsp:spPr>
        <a:xfrm>
          <a:off x="2839447" y="3478490"/>
          <a:ext cx="382904" cy="91440"/>
        </a:xfrm>
        <a:custGeom>
          <a:avLst/>
          <a:gdLst/>
          <a:ahLst/>
          <a:cxnLst/>
          <a:rect l="0" t="0" r="0" b="0"/>
          <a:pathLst>
            <a:path>
              <a:moveTo>
                <a:pt x="0" y="45720"/>
              </a:moveTo>
              <a:lnTo>
                <a:pt x="382904" y="45720"/>
              </a:lnTo>
            </a:path>
          </a:pathLst>
        </a:custGeom>
        <a:noFill/>
        <a:ln w="9525" cap="flat" cmpd="sng" algn="ctr">
          <a:solidFill>
            <a:schemeClr val="accent2">
              <a:hueOff val="4681519"/>
              <a:satOff val="-5839"/>
              <a:lumOff val="1373"/>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3020562" y="3522142"/>
        <a:ext cx="20675" cy="4135"/>
      </dsp:txXfrm>
    </dsp:sp>
    <dsp:sp modelId="{5E2F4B11-E379-452D-B17B-DC16D2DC2A19}">
      <dsp:nvSpPr>
        <dsp:cNvPr id="0" name=""/>
        <dsp:cNvSpPr/>
      </dsp:nvSpPr>
      <dsp:spPr>
        <a:xfrm>
          <a:off x="1043404" y="2984857"/>
          <a:ext cx="1797843" cy="1078706"/>
        </a:xfrm>
        <a:prstGeom prst="rect">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Decide on Roles and Responsibilities</a:t>
          </a:r>
          <a:endParaRPr lang="en-US" sz="1700" kern="1200" dirty="0">
            <a:solidFill>
              <a:schemeClr val="tx1"/>
            </a:solidFill>
          </a:endParaRPr>
        </a:p>
      </dsp:txBody>
      <dsp:txXfrm>
        <a:off x="1043404" y="2984857"/>
        <a:ext cx="1797843" cy="1078706"/>
      </dsp:txXfrm>
    </dsp:sp>
    <dsp:sp modelId="{6312666D-BBD4-4405-A990-EB2E6A1494C3}">
      <dsp:nvSpPr>
        <dsp:cNvPr id="0" name=""/>
        <dsp:cNvSpPr/>
      </dsp:nvSpPr>
      <dsp:spPr>
        <a:xfrm>
          <a:off x="3254752" y="2984857"/>
          <a:ext cx="1797843" cy="1078706"/>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Implement and Adjust</a:t>
          </a:r>
          <a:endParaRPr lang="en-US" sz="1700" kern="1200" dirty="0">
            <a:solidFill>
              <a:schemeClr val="tx1"/>
            </a:solidFill>
          </a:endParaRPr>
        </a:p>
      </dsp:txBody>
      <dsp:txXfrm>
        <a:off x="3254752" y="2984857"/>
        <a:ext cx="1797843" cy="107870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915AF9-D429-4892-9704-FD1D648E3C5C}" type="datetimeFigureOut">
              <a:rPr lang="en-US" smtClean="0"/>
              <a:pPr/>
              <a:t>4/10/2014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ECC5F9-6650-4174-B6C5-094030EC1416}" type="slidenum">
              <a:rPr lang="en-US" smtClean="0"/>
              <a:pPr/>
              <a:t>‹#›</a:t>
            </a:fld>
            <a:endParaRPr lang="en-US" dirty="0"/>
          </a:p>
        </p:txBody>
      </p:sp>
    </p:spTree>
    <p:extLst>
      <p:ext uri="{BB962C8B-B14F-4D97-AF65-F5344CB8AC3E}">
        <p14:creationId xmlns:p14="http://schemas.microsoft.com/office/powerpoint/2010/main" val="3917675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a:t>
            </a:r>
            <a:r>
              <a:rPr lang="en-US" baseline="0" dirty="0" smtClean="0"/>
              <a:t> should comment on the meaning of the two shades of green in this slide.</a:t>
            </a:r>
            <a:endParaRPr lang="en-US" dirty="0"/>
          </a:p>
        </p:txBody>
      </p:sp>
      <p:sp>
        <p:nvSpPr>
          <p:cNvPr id="4" name="Slide Number Placeholder 3"/>
          <p:cNvSpPr>
            <a:spLocks noGrp="1"/>
          </p:cNvSpPr>
          <p:nvPr>
            <p:ph type="sldNum" sz="quarter" idx="10"/>
          </p:nvPr>
        </p:nvSpPr>
        <p:spPr/>
        <p:txBody>
          <a:bodyPr/>
          <a:lstStyle/>
          <a:p>
            <a:fld id="{CDECC5F9-6650-4174-B6C5-094030EC1416}" type="slidenum">
              <a:rPr lang="en-US" smtClean="0"/>
              <a:pPr/>
              <a:t>13</a:t>
            </a:fld>
            <a:endParaRPr lang="en-US" dirty="0"/>
          </a:p>
        </p:txBody>
      </p:sp>
    </p:spTree>
    <p:extLst>
      <p:ext uri="{BB962C8B-B14F-4D97-AF65-F5344CB8AC3E}">
        <p14:creationId xmlns:p14="http://schemas.microsoft.com/office/powerpoint/2010/main" val="1862368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logic intersection of the circles isn’t immediately apparent to me. If there is an inherent meaning that should be made clear by the instructor. Also true in the reverse.</a:t>
            </a:r>
            <a:endParaRPr lang="en-US" dirty="0"/>
          </a:p>
        </p:txBody>
      </p:sp>
      <p:sp>
        <p:nvSpPr>
          <p:cNvPr id="4" name="Slide Number Placeholder 3"/>
          <p:cNvSpPr>
            <a:spLocks noGrp="1"/>
          </p:cNvSpPr>
          <p:nvPr>
            <p:ph type="sldNum" sz="quarter" idx="10"/>
          </p:nvPr>
        </p:nvSpPr>
        <p:spPr/>
        <p:txBody>
          <a:bodyPr/>
          <a:lstStyle/>
          <a:p>
            <a:fld id="{CDECC5F9-6650-4174-B6C5-094030EC1416}" type="slidenum">
              <a:rPr lang="en-US" smtClean="0"/>
              <a:pPr/>
              <a:t>16</a:t>
            </a:fld>
            <a:endParaRPr lang="en-US" dirty="0"/>
          </a:p>
        </p:txBody>
      </p:sp>
    </p:spTree>
    <p:extLst>
      <p:ext uri="{BB962C8B-B14F-4D97-AF65-F5344CB8AC3E}">
        <p14:creationId xmlns:p14="http://schemas.microsoft.com/office/powerpoint/2010/main" val="525821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a:t>
            </a:r>
            <a:r>
              <a:rPr lang="en-US" baseline="0" dirty="0" smtClean="0"/>
              <a:t> should interpret this slide reminding participants that Authoritarian has been updated to Directive which is used in most of the other materials in this module. Attribution for this diagram???</a:t>
            </a:r>
            <a:endParaRPr lang="en-US" dirty="0"/>
          </a:p>
        </p:txBody>
      </p:sp>
      <p:sp>
        <p:nvSpPr>
          <p:cNvPr id="4" name="Slide Number Placeholder 3"/>
          <p:cNvSpPr>
            <a:spLocks noGrp="1"/>
          </p:cNvSpPr>
          <p:nvPr>
            <p:ph type="sldNum" sz="quarter" idx="10"/>
          </p:nvPr>
        </p:nvSpPr>
        <p:spPr/>
        <p:txBody>
          <a:bodyPr/>
          <a:lstStyle/>
          <a:p>
            <a:fld id="{CDECC5F9-6650-4174-B6C5-094030EC1416}" type="slidenum">
              <a:rPr lang="en-US" smtClean="0"/>
              <a:pPr/>
              <a:t>20</a:t>
            </a:fld>
            <a:endParaRPr lang="en-US" dirty="0"/>
          </a:p>
        </p:txBody>
      </p:sp>
    </p:spTree>
    <p:extLst>
      <p:ext uri="{BB962C8B-B14F-4D97-AF65-F5344CB8AC3E}">
        <p14:creationId xmlns:p14="http://schemas.microsoft.com/office/powerpoint/2010/main" val="3282337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Attribution??</a:t>
            </a:r>
            <a:endParaRPr lang="en-US" dirty="0"/>
          </a:p>
        </p:txBody>
      </p:sp>
      <p:sp>
        <p:nvSpPr>
          <p:cNvPr id="4" name="Slide Number Placeholder 3"/>
          <p:cNvSpPr>
            <a:spLocks noGrp="1"/>
          </p:cNvSpPr>
          <p:nvPr>
            <p:ph type="sldNum" sz="quarter" idx="10"/>
          </p:nvPr>
        </p:nvSpPr>
        <p:spPr/>
        <p:txBody>
          <a:bodyPr/>
          <a:lstStyle/>
          <a:p>
            <a:fld id="{CDECC5F9-6650-4174-B6C5-094030EC1416}" type="slidenum">
              <a:rPr lang="en-US" smtClean="0"/>
              <a:pPr/>
              <a:t>21</a:t>
            </a:fld>
            <a:endParaRPr lang="en-US" dirty="0"/>
          </a:p>
        </p:txBody>
      </p:sp>
    </p:spTree>
    <p:extLst>
      <p:ext uri="{BB962C8B-B14F-4D97-AF65-F5344CB8AC3E}">
        <p14:creationId xmlns:p14="http://schemas.microsoft.com/office/powerpoint/2010/main" val="1418990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ECC5F9-6650-4174-B6C5-094030EC1416}" type="slidenum">
              <a:rPr lang="en-US" smtClean="0"/>
              <a:pPr/>
              <a:t>28</a:t>
            </a:fld>
            <a:endParaRPr lang="en-US" dirty="0"/>
          </a:p>
        </p:txBody>
      </p:sp>
    </p:spTree>
    <p:extLst>
      <p:ext uri="{BB962C8B-B14F-4D97-AF65-F5344CB8AC3E}">
        <p14:creationId xmlns:p14="http://schemas.microsoft.com/office/powerpoint/2010/main" val="2274837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lvl="0" indent="-457200">
              <a:buFont typeface="+mj-lt"/>
              <a:buAutoNum type="arabicPeriod"/>
            </a:pPr>
            <a:r>
              <a:rPr lang="en-US" sz="1200" dirty="0" smtClean="0"/>
              <a:t>Define the problem</a:t>
            </a:r>
          </a:p>
          <a:p>
            <a:pPr marL="571500" lvl="0" indent="-457200">
              <a:buFont typeface="+mj-lt"/>
              <a:buAutoNum type="arabicPeriod"/>
            </a:pPr>
            <a:r>
              <a:rPr lang="en-US" sz="1200" dirty="0" smtClean="0"/>
              <a:t>Identify your stakeholders </a:t>
            </a:r>
          </a:p>
          <a:p>
            <a:pPr marL="571500" lvl="0" indent="-457200">
              <a:buFont typeface="+mj-lt"/>
              <a:buAutoNum type="arabicPeriod"/>
            </a:pPr>
            <a:r>
              <a:rPr lang="en-US" sz="1200" dirty="0" smtClean="0"/>
              <a:t>Conduct a stakeholder analysis</a:t>
            </a:r>
          </a:p>
          <a:p>
            <a:pPr marL="571500" lvl="0" indent="-457200">
              <a:buFont typeface="+mj-lt"/>
              <a:buAutoNum type="arabicPeriod"/>
            </a:pPr>
            <a:r>
              <a:rPr lang="en-US" sz="1200" dirty="0" smtClean="0"/>
              <a:t>Co-create vision, goals, objectives, solutions and a plan.</a:t>
            </a:r>
          </a:p>
          <a:p>
            <a:pPr marL="571500" lvl="0" indent="-457200">
              <a:buFont typeface="+mj-lt"/>
              <a:buAutoNum type="arabicPeriod"/>
            </a:pPr>
            <a:r>
              <a:rPr lang="en-US" sz="1200" dirty="0" smtClean="0"/>
              <a:t>Decide on roles and responsibilities in implementation.</a:t>
            </a:r>
          </a:p>
          <a:p>
            <a:pPr marL="571500" lvl="0" indent="-457200">
              <a:buFont typeface="+mj-lt"/>
              <a:buAutoNum type="arabicPeriod"/>
            </a:pPr>
            <a:r>
              <a:rPr lang="en-US" sz="1200" dirty="0" smtClean="0"/>
              <a:t>Implement and adjust as needed.</a:t>
            </a:r>
          </a:p>
          <a:p>
            <a:pPr marL="114300" indent="0">
              <a:spcAft>
                <a:spcPts val="1200"/>
              </a:spcAft>
              <a:buNone/>
            </a:pPr>
            <a:r>
              <a:rPr lang="en-US" dirty="0" smtClean="0"/>
              <a:t> </a:t>
            </a:r>
            <a:endParaRPr lang="en-US" dirty="0"/>
          </a:p>
        </p:txBody>
      </p:sp>
      <p:sp>
        <p:nvSpPr>
          <p:cNvPr id="4" name="Slide Number Placeholder 3"/>
          <p:cNvSpPr>
            <a:spLocks noGrp="1"/>
          </p:cNvSpPr>
          <p:nvPr>
            <p:ph type="sldNum" sz="quarter" idx="10"/>
          </p:nvPr>
        </p:nvSpPr>
        <p:spPr/>
        <p:txBody>
          <a:bodyPr/>
          <a:lstStyle/>
          <a:p>
            <a:fld id="{CDECC5F9-6650-4174-B6C5-094030EC1416}" type="slidenum">
              <a:rPr lang="en-US" smtClean="0"/>
              <a:pPr/>
              <a:t>33</a:t>
            </a:fld>
            <a:endParaRPr lang="en-US" dirty="0"/>
          </a:p>
        </p:txBody>
      </p:sp>
    </p:spTree>
    <p:extLst>
      <p:ext uri="{BB962C8B-B14F-4D97-AF65-F5344CB8AC3E}">
        <p14:creationId xmlns:p14="http://schemas.microsoft.com/office/powerpoint/2010/main" val="1660626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45440" y="1981200"/>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572652" y="1983232"/>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712714" y="2175256"/>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445483" y="2094219"/>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41822" y="3568676"/>
            <a:ext cx="6755166" cy="664367"/>
          </a:xfrm>
          <a:prstGeom prst="rect">
            <a:avLst/>
          </a:prstGeom>
          <a:solidFill>
            <a:schemeClr val="accent3">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38971" y="21488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642805" y="3686798"/>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2236433"/>
            <a:ext cx="6629400" cy="1219201"/>
          </a:xfrm>
        </p:spPr>
        <p:txBody>
          <a:bodyPr anchor="b" anchorCtr="0">
            <a:noAutofit/>
          </a:bodyPr>
          <a:lstStyle>
            <a:lvl1pPr>
              <a:defRPr sz="4000">
                <a:solidFill>
                  <a:schemeClr val="accent1">
                    <a:lumMod val="50000"/>
                  </a:schemeClr>
                </a:solidFill>
              </a:defRPr>
            </a:lvl1pPr>
          </a:lstStyle>
          <a:p>
            <a:r>
              <a:rPr lang="en-US" dirty="0" smtClean="0"/>
              <a:t>Click to edit Master title style</a:t>
            </a:r>
            <a:endParaRPr lang="en-US" dirty="0"/>
          </a:p>
        </p:txBody>
      </p:sp>
      <p:sp>
        <p:nvSpPr>
          <p:cNvPr id="4" name="Rectangle 3"/>
          <p:cNvSpPr/>
          <p:nvPr userDrawn="1"/>
        </p:nvSpPr>
        <p:spPr>
          <a:xfrm>
            <a:off x="91440" y="6106160"/>
            <a:ext cx="89611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52600"/>
            <a:ext cx="8229600" cy="4724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4/10/2014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ounded Rectangle 6"/>
          <p:cNvSpPr/>
          <p:nvPr/>
        </p:nvSpPr>
        <p:spPr>
          <a:xfrm>
            <a:off x="91440" y="101600"/>
            <a:ext cx="8961120" cy="5989992"/>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1" name="Picture 10" descr="Colored Logo"/>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52400" y="6091592"/>
            <a:ext cx="807905" cy="614008"/>
          </a:xfrm>
          <a:prstGeom prst="rect">
            <a:avLst/>
          </a:prstGeom>
          <a:noFill/>
        </p:spPr>
      </p:pic>
      <p:pic>
        <p:nvPicPr>
          <p:cNvPr id="12" name="Picture 11" descr="C:\Users\rtalmage\Desktop\TRG Projects\RESPOND\EPT_USAID_Logo.jpg"/>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6753638" y="6268416"/>
            <a:ext cx="2237962" cy="437184"/>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txStyles>
    <p:titleStyle>
      <a:lvl1pPr algn="ctr" defTabSz="914400" rtl="0" eaLnBrk="1" latinLnBrk="0" hangingPunct="1">
        <a:spcBef>
          <a:spcPct val="0"/>
        </a:spcBef>
        <a:buNone/>
        <a:defRPr sz="3500" kern="1200" cap="all" baseline="0">
          <a:solidFill>
            <a:schemeClr val="accent3"/>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1">
              <a:lumMod val="75000"/>
              <a:lumOff val="25000"/>
            </a:schemeClr>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lumMod val="75000"/>
              <a:lumOff val="25000"/>
            </a:schemeClr>
          </a:solidFill>
          <a:latin typeface="+mn-lt"/>
          <a:ea typeface="+mn-ea"/>
          <a:cs typeface="+mn-cs"/>
        </a:defRPr>
      </a:lvl2pPr>
      <a:lvl3pPr marL="914400" indent="-228600" algn="l" defTabSz="914400" rtl="0" eaLnBrk="1" latinLnBrk="0" hangingPunct="1">
        <a:spcBef>
          <a:spcPct val="20000"/>
        </a:spcBef>
        <a:buClr>
          <a:schemeClr val="accent3"/>
        </a:buClr>
        <a:buFont typeface="Courier New" pitchFamily="49" charset="0"/>
        <a:buChar char="o"/>
        <a:defRPr sz="1800" kern="1200">
          <a:solidFill>
            <a:schemeClr val="tx1">
              <a:lumMod val="75000"/>
              <a:lumOff val="25000"/>
            </a:schemeClr>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lumMod val="75000"/>
              <a:lumOff val="25000"/>
            </a:schemeClr>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1">
              <a:lumMod val="75000"/>
              <a:lumOff val="25000"/>
            </a:schemeClr>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b="1" dirty="0" smtClean="0"/>
              <a:t>Leadership, One Health Course</a:t>
            </a:r>
            <a:endParaRPr lang="en-US" b="1"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pic>
        <p:nvPicPr>
          <p:cNvPr id="8"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1200" y="1990026"/>
            <a:ext cx="4334108" cy="1896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3962400" y="3285426"/>
            <a:ext cx="3200400" cy="246221"/>
          </a:xfrm>
          <a:prstGeom prst="rect">
            <a:avLst/>
          </a:prstGeom>
          <a:noFill/>
        </p:spPr>
        <p:txBody>
          <a:bodyPr wrap="square" rtlCol="0">
            <a:spAutoFit/>
          </a:bodyPr>
          <a:lstStyle/>
          <a:p>
            <a:pPr algn="r"/>
            <a:r>
              <a:rPr lang="en-US" sz="1000" dirty="0"/>
              <a:t>Source:  </a:t>
            </a:r>
            <a:r>
              <a:rPr lang="en-US" sz="1000" dirty="0" smtClean="0"/>
              <a:t>leadershipcouples.com</a:t>
            </a:r>
            <a:endParaRPr lang="en-US" sz="1000" dirty="0"/>
          </a:p>
        </p:txBody>
      </p:sp>
    </p:spTree>
    <p:extLst>
      <p:ext uri="{BB962C8B-B14F-4D97-AF65-F5344CB8AC3E}">
        <p14:creationId xmlns:p14="http://schemas.microsoft.com/office/powerpoint/2010/main" val="3495016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leadership, One Health Course</a:t>
            </a:r>
            <a:endParaRPr lang="en-US"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200" b="1" cap="none" dirty="0" smtClean="0"/>
              <a:t>Introduction</a:t>
            </a:r>
            <a:endParaRPr lang="en-US" sz="3200" b="1" cap="none" dirty="0"/>
          </a:p>
        </p:txBody>
      </p:sp>
    </p:spTree>
    <p:extLst>
      <p:ext uri="{BB962C8B-B14F-4D97-AF65-F5344CB8AC3E}">
        <p14:creationId xmlns:p14="http://schemas.microsoft.com/office/powerpoint/2010/main" val="3890015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Module competencies</a:t>
            </a:r>
            <a:endParaRPr lang="en-US" b="1" dirty="0"/>
          </a:p>
        </p:txBody>
      </p:sp>
      <p:sp>
        <p:nvSpPr>
          <p:cNvPr id="3" name="Content Placeholder 2"/>
          <p:cNvSpPr>
            <a:spLocks noGrp="1"/>
          </p:cNvSpPr>
          <p:nvPr>
            <p:ph idx="1"/>
          </p:nvPr>
        </p:nvSpPr>
        <p:spPr/>
        <p:txBody>
          <a:bodyPr/>
          <a:lstStyle/>
          <a:p>
            <a:r>
              <a:rPr lang="en-US" dirty="0" smtClean="0"/>
              <a:t>Competency #1</a:t>
            </a:r>
          </a:p>
          <a:p>
            <a:pPr lvl="1"/>
            <a:r>
              <a:rPr lang="en-US" dirty="0" smtClean="0"/>
              <a:t>Develop a shared vision of leadership</a:t>
            </a:r>
          </a:p>
          <a:p>
            <a:pPr marL="411480" lvl="1" indent="0">
              <a:buNone/>
            </a:pPr>
            <a:endParaRPr lang="en-US" sz="800" dirty="0"/>
          </a:p>
          <a:p>
            <a:r>
              <a:rPr lang="en-US" dirty="0" smtClean="0"/>
              <a:t> Competency #2</a:t>
            </a:r>
          </a:p>
          <a:p>
            <a:pPr lvl="1"/>
            <a:r>
              <a:rPr lang="en-US" dirty="0" smtClean="0"/>
              <a:t>Demonstrate an understanding of effective leadership in the One Health Context</a:t>
            </a:r>
          </a:p>
          <a:p>
            <a:pPr marL="411480" lvl="1" indent="0">
              <a:buNone/>
            </a:pPr>
            <a:endParaRPr lang="en-US" sz="800" dirty="0" smtClean="0"/>
          </a:p>
          <a:p>
            <a:r>
              <a:rPr lang="en-US" dirty="0" smtClean="0"/>
              <a:t>Competency #3</a:t>
            </a:r>
          </a:p>
          <a:p>
            <a:pPr lvl="1"/>
            <a:r>
              <a:rPr lang="en-US" dirty="0" smtClean="0"/>
              <a:t>Understand and adapt personal leadership styles</a:t>
            </a:r>
          </a:p>
          <a:p>
            <a:pPr marL="411480" lvl="1" indent="0">
              <a:buNone/>
            </a:pPr>
            <a:endParaRPr lang="en-US" sz="800" dirty="0"/>
          </a:p>
          <a:p>
            <a:r>
              <a:rPr lang="en-US" dirty="0" smtClean="0"/>
              <a:t>Competency #4</a:t>
            </a:r>
          </a:p>
          <a:p>
            <a:pPr lvl="1"/>
            <a:r>
              <a:rPr lang="en-US" dirty="0" smtClean="0"/>
              <a:t>Develop and apply strategies for engaging and empowering others to take collective actions</a:t>
            </a:r>
          </a:p>
        </p:txBody>
      </p:sp>
    </p:spTree>
    <p:extLst>
      <p:ext uri="{BB962C8B-B14F-4D97-AF65-F5344CB8AC3E}">
        <p14:creationId xmlns:p14="http://schemas.microsoft.com/office/powerpoint/2010/main" val="4199331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Module overview</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90188054"/>
              </p:ext>
            </p:extLst>
          </p:nvPr>
        </p:nvGraphicFramePr>
        <p:xfrm>
          <a:off x="304800" y="1752600"/>
          <a:ext cx="8534400" cy="4191000"/>
        </p:xfrm>
        <a:graphic>
          <a:graphicData uri="http://schemas.openxmlformats.org/drawingml/2006/table">
            <a:tbl>
              <a:tblPr firstRow="1" firstCol="1" bandRow="1">
                <a:tableStyleId>{F5AB1C69-6EDB-4FF4-983F-18BD219EF322}</a:tableStyleId>
              </a:tblPr>
              <a:tblGrid>
                <a:gridCol w="1905000"/>
                <a:gridCol w="6629400"/>
              </a:tblGrid>
              <a:tr h="472295">
                <a:tc>
                  <a:txBody>
                    <a:bodyPr/>
                    <a:lstStyle/>
                    <a:p>
                      <a:pPr marL="0" marR="0" algn="ctr">
                        <a:lnSpc>
                          <a:spcPct val="115000"/>
                        </a:lnSpc>
                        <a:spcBef>
                          <a:spcPts val="0"/>
                        </a:spcBef>
                        <a:spcAft>
                          <a:spcPts val="1000"/>
                        </a:spcAft>
                      </a:pPr>
                      <a:r>
                        <a:rPr lang="en-US" sz="2000" b="1">
                          <a:solidFill>
                            <a:schemeClr val="tx1"/>
                          </a:solidFill>
                          <a:latin typeface="Garamond"/>
                          <a:ea typeface="Calibri"/>
                          <a:cs typeface="Times New Roman"/>
                        </a:rPr>
                        <a:t>Time/Length</a:t>
                      </a:r>
                      <a:endParaRPr lang="en-US" sz="2000">
                        <a:solidFill>
                          <a:schemeClr val="tx1"/>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2000" b="1" dirty="0">
                          <a:solidFill>
                            <a:schemeClr val="tx1"/>
                          </a:solidFill>
                          <a:latin typeface="Garamond"/>
                          <a:ea typeface="Calibri"/>
                          <a:cs typeface="Times New Roman"/>
                        </a:rPr>
                        <a:t>Topic/Activity</a:t>
                      </a:r>
                      <a:endParaRPr lang="en-US" sz="2000" dirty="0">
                        <a:solidFill>
                          <a:schemeClr val="tx1"/>
                        </a:solidFill>
                        <a:latin typeface="Calibri"/>
                        <a:ea typeface="Calibri"/>
                        <a:cs typeface="Times New Roman"/>
                      </a:endParaRPr>
                    </a:p>
                  </a:txBody>
                  <a:tcPr marL="68580" marR="68580" marT="0" marB="0"/>
                </a:tc>
              </a:tr>
              <a:tr h="576920">
                <a:tc>
                  <a:txBody>
                    <a:bodyPr/>
                    <a:lstStyle/>
                    <a:p>
                      <a:pPr marL="0" marR="0" algn="ctr">
                        <a:lnSpc>
                          <a:spcPct val="115000"/>
                        </a:lnSpc>
                        <a:spcBef>
                          <a:spcPts val="0"/>
                        </a:spcBef>
                        <a:spcAft>
                          <a:spcPts val="0"/>
                        </a:spcAft>
                      </a:pPr>
                      <a:r>
                        <a:rPr lang="en-US" sz="2200" b="0" dirty="0">
                          <a:solidFill>
                            <a:schemeClr val="tx1"/>
                          </a:solidFill>
                          <a:latin typeface="Garamond"/>
                          <a:ea typeface="Calibri"/>
                          <a:cs typeface="Times New Roman"/>
                        </a:rPr>
                        <a:t>140 Minutes </a:t>
                      </a:r>
                      <a:r>
                        <a:rPr lang="en-US" sz="2200" b="0" dirty="0" smtClean="0">
                          <a:solidFill>
                            <a:schemeClr val="tx1"/>
                          </a:solidFill>
                          <a:latin typeface="Garamond"/>
                          <a:ea typeface="Calibri"/>
                          <a:cs typeface="Times New Roman"/>
                        </a:rPr>
                        <a:t>+</a:t>
                      </a:r>
                      <a:endParaRPr lang="en-US" sz="2200" b="0" dirty="0">
                        <a:solidFill>
                          <a:schemeClr val="tx1"/>
                        </a:solidFill>
                        <a:latin typeface="Calibri"/>
                        <a:ea typeface="Calibri"/>
                        <a:cs typeface="Times New Roman"/>
                      </a:endParaRPr>
                    </a:p>
                  </a:txBody>
                  <a:tcPr marL="68580" marR="68580" marT="0" marB="0"/>
                </a:tc>
                <a:tc>
                  <a:txBody>
                    <a:bodyPr/>
                    <a:lstStyle/>
                    <a:p>
                      <a:pPr marL="35560" marR="0" indent="-35560">
                        <a:spcBef>
                          <a:spcPts val="0"/>
                        </a:spcBef>
                        <a:spcAft>
                          <a:spcPts val="0"/>
                        </a:spcAft>
                      </a:pPr>
                      <a:r>
                        <a:rPr lang="en-US" sz="2200" b="0" dirty="0">
                          <a:solidFill>
                            <a:schemeClr val="tx1"/>
                          </a:solidFill>
                          <a:latin typeface="Garamond"/>
                        </a:rPr>
                        <a:t>Introduction to Leadership </a:t>
                      </a:r>
                      <a:endParaRPr lang="en-US" sz="2200" b="0" dirty="0">
                        <a:solidFill>
                          <a:schemeClr val="tx1"/>
                        </a:solidFill>
                        <a:latin typeface="Calibri"/>
                      </a:endParaRPr>
                    </a:p>
                  </a:txBody>
                  <a:tcPr marL="68580" marR="68580" marT="0" marB="0"/>
                </a:tc>
              </a:tr>
              <a:tr h="579941">
                <a:tc>
                  <a:txBody>
                    <a:bodyPr/>
                    <a:lstStyle/>
                    <a:p>
                      <a:pPr marL="0" marR="0" algn="ctr">
                        <a:lnSpc>
                          <a:spcPct val="115000"/>
                        </a:lnSpc>
                        <a:spcBef>
                          <a:spcPts val="0"/>
                        </a:spcBef>
                        <a:spcAft>
                          <a:spcPts val="0"/>
                        </a:spcAft>
                      </a:pPr>
                      <a:r>
                        <a:rPr lang="en-US" sz="2200" b="0">
                          <a:solidFill>
                            <a:schemeClr val="tx1"/>
                          </a:solidFill>
                          <a:latin typeface="Garamond"/>
                          <a:ea typeface="Calibri"/>
                          <a:cs typeface="Times New Roman"/>
                        </a:rPr>
                        <a:t>160 Minutes</a:t>
                      </a:r>
                      <a:endParaRPr lang="en-US" sz="2200" b="0">
                        <a:solidFill>
                          <a:schemeClr val="tx1"/>
                        </a:solidFill>
                        <a:latin typeface="Calibri"/>
                        <a:ea typeface="Calibri"/>
                        <a:cs typeface="Times New Roman"/>
                      </a:endParaRPr>
                    </a:p>
                  </a:txBody>
                  <a:tcPr marL="68580" marR="68580" marT="0" marB="0"/>
                </a:tc>
                <a:tc>
                  <a:txBody>
                    <a:bodyPr/>
                    <a:lstStyle/>
                    <a:p>
                      <a:pPr>
                        <a:spcAft>
                          <a:spcPts val="0"/>
                        </a:spcAft>
                      </a:pPr>
                      <a:r>
                        <a:rPr lang="en-US" sz="2200" dirty="0">
                          <a:solidFill>
                            <a:schemeClr val="tx1"/>
                          </a:solidFill>
                          <a:latin typeface="Garamond"/>
                        </a:rPr>
                        <a:t>The Role of Leadership in One Health</a:t>
                      </a:r>
                      <a:endParaRPr lang="en-US" sz="2200" dirty="0">
                        <a:solidFill>
                          <a:schemeClr val="tx1"/>
                        </a:solidFill>
                        <a:latin typeface="Calibri"/>
                      </a:endParaRPr>
                    </a:p>
                  </a:txBody>
                  <a:tcPr marL="68580" marR="68580" marT="0" marB="0"/>
                </a:tc>
              </a:tr>
              <a:tr h="640461">
                <a:tc>
                  <a:txBody>
                    <a:bodyPr/>
                    <a:lstStyle/>
                    <a:p>
                      <a:pPr marL="0" marR="0" algn="ctr">
                        <a:lnSpc>
                          <a:spcPct val="115000"/>
                        </a:lnSpc>
                        <a:spcBef>
                          <a:spcPts val="0"/>
                        </a:spcBef>
                        <a:spcAft>
                          <a:spcPts val="0"/>
                        </a:spcAft>
                      </a:pPr>
                      <a:r>
                        <a:rPr lang="en-US" sz="2200" b="0">
                          <a:solidFill>
                            <a:schemeClr val="tx1"/>
                          </a:solidFill>
                          <a:latin typeface="Garamond"/>
                          <a:ea typeface="Calibri"/>
                          <a:cs typeface="Times New Roman"/>
                        </a:rPr>
                        <a:t>135 Minutes</a:t>
                      </a:r>
                      <a:endParaRPr lang="en-US" sz="2200" b="0">
                        <a:solidFill>
                          <a:schemeClr val="tx1"/>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200" dirty="0">
                          <a:solidFill>
                            <a:schemeClr val="tx1"/>
                          </a:solidFill>
                          <a:latin typeface="Garamond"/>
                          <a:ea typeface="Calibri"/>
                          <a:cs typeface="Times New Roman"/>
                        </a:rPr>
                        <a:t>Leadership Styles</a:t>
                      </a:r>
                      <a:endParaRPr lang="en-US" sz="2200" dirty="0">
                        <a:solidFill>
                          <a:schemeClr val="tx1"/>
                        </a:solidFill>
                        <a:latin typeface="Calibri"/>
                        <a:ea typeface="Calibri"/>
                        <a:cs typeface="Times New Roman"/>
                      </a:endParaRPr>
                    </a:p>
                  </a:txBody>
                  <a:tcPr marL="68580" marR="68580" marT="0" marB="0"/>
                </a:tc>
              </a:tr>
              <a:tr h="640461">
                <a:tc>
                  <a:txBody>
                    <a:bodyPr/>
                    <a:lstStyle/>
                    <a:p>
                      <a:pPr marL="0" marR="0" algn="ctr">
                        <a:lnSpc>
                          <a:spcPct val="115000"/>
                        </a:lnSpc>
                        <a:spcBef>
                          <a:spcPts val="0"/>
                        </a:spcBef>
                        <a:spcAft>
                          <a:spcPts val="0"/>
                        </a:spcAft>
                      </a:pPr>
                      <a:r>
                        <a:rPr lang="en-US" sz="2200" b="0">
                          <a:solidFill>
                            <a:schemeClr val="tx1"/>
                          </a:solidFill>
                          <a:latin typeface="Garamond"/>
                          <a:ea typeface="Calibri"/>
                          <a:cs typeface="Times New Roman"/>
                        </a:rPr>
                        <a:t>60 Minutes</a:t>
                      </a:r>
                      <a:endParaRPr lang="en-US" sz="2200" b="0">
                        <a:solidFill>
                          <a:schemeClr val="tx1"/>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200" dirty="0">
                          <a:solidFill>
                            <a:schemeClr val="tx1"/>
                          </a:solidFill>
                          <a:latin typeface="Garamond"/>
                          <a:ea typeface="Calibri"/>
                          <a:cs typeface="Times New Roman"/>
                        </a:rPr>
                        <a:t>Adapting Your Leadership Style – Working Collectively</a:t>
                      </a:r>
                      <a:endParaRPr lang="en-US" sz="2200" dirty="0">
                        <a:solidFill>
                          <a:schemeClr val="tx1"/>
                        </a:solidFill>
                        <a:latin typeface="Calibri"/>
                        <a:ea typeface="Calibri"/>
                        <a:cs typeface="Times New Roman"/>
                      </a:endParaRPr>
                    </a:p>
                  </a:txBody>
                  <a:tcPr marL="68580" marR="68580" marT="0" marB="0"/>
                </a:tc>
              </a:tr>
              <a:tr h="640461">
                <a:tc>
                  <a:txBody>
                    <a:bodyPr/>
                    <a:lstStyle/>
                    <a:p>
                      <a:pPr marL="0" marR="0" algn="ctr">
                        <a:lnSpc>
                          <a:spcPct val="115000"/>
                        </a:lnSpc>
                        <a:spcBef>
                          <a:spcPts val="0"/>
                        </a:spcBef>
                        <a:spcAft>
                          <a:spcPts val="0"/>
                        </a:spcAft>
                      </a:pPr>
                      <a:r>
                        <a:rPr lang="en-US" sz="2200" b="0">
                          <a:solidFill>
                            <a:schemeClr val="tx1"/>
                          </a:solidFill>
                          <a:latin typeface="Garamond"/>
                          <a:ea typeface="Calibri"/>
                          <a:cs typeface="Times New Roman"/>
                        </a:rPr>
                        <a:t>205 Minutes</a:t>
                      </a:r>
                      <a:endParaRPr lang="en-US" sz="2200" b="0">
                        <a:solidFill>
                          <a:schemeClr val="tx1"/>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200" dirty="0">
                          <a:solidFill>
                            <a:schemeClr val="tx1"/>
                          </a:solidFill>
                          <a:latin typeface="Garamond"/>
                          <a:ea typeface="Calibri"/>
                          <a:cs typeface="Times New Roman"/>
                        </a:rPr>
                        <a:t>Engaging and Empowering Others to Take Action: Part I</a:t>
                      </a:r>
                      <a:endParaRPr lang="en-US" sz="2200" dirty="0">
                        <a:solidFill>
                          <a:schemeClr val="tx1"/>
                        </a:solidFill>
                        <a:latin typeface="Calibri"/>
                        <a:ea typeface="Calibri"/>
                        <a:cs typeface="Times New Roman"/>
                      </a:endParaRPr>
                    </a:p>
                  </a:txBody>
                  <a:tcPr marL="68580" marR="68580" marT="0" marB="0"/>
                </a:tc>
              </a:tr>
              <a:tr h="640461">
                <a:tc>
                  <a:txBody>
                    <a:bodyPr/>
                    <a:lstStyle/>
                    <a:p>
                      <a:pPr marL="0" marR="0" algn="ctr">
                        <a:lnSpc>
                          <a:spcPct val="115000"/>
                        </a:lnSpc>
                        <a:spcBef>
                          <a:spcPts val="0"/>
                        </a:spcBef>
                        <a:spcAft>
                          <a:spcPts val="0"/>
                        </a:spcAft>
                      </a:pPr>
                      <a:r>
                        <a:rPr lang="en-US" sz="2200" b="0" dirty="0">
                          <a:solidFill>
                            <a:schemeClr val="tx1"/>
                          </a:solidFill>
                          <a:latin typeface="Garamond"/>
                          <a:ea typeface="Calibri"/>
                          <a:cs typeface="Times New Roman"/>
                        </a:rPr>
                        <a:t>165 Minutes</a:t>
                      </a:r>
                      <a:endParaRPr lang="en-US" sz="2200" b="0" dirty="0">
                        <a:solidFill>
                          <a:schemeClr val="tx1"/>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200" dirty="0">
                          <a:solidFill>
                            <a:schemeClr val="tx1"/>
                          </a:solidFill>
                          <a:latin typeface="Garamond"/>
                          <a:ea typeface="Calibri"/>
                          <a:cs typeface="Times New Roman"/>
                        </a:rPr>
                        <a:t>Engaging and Empowering Others to Take Action: Part I</a:t>
                      </a:r>
                      <a:endParaRPr lang="en-US" sz="2200" dirty="0">
                        <a:solidFill>
                          <a:schemeClr val="tx1"/>
                        </a:solidFill>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71255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What is leadership</a:t>
            </a:r>
            <a:endParaRPr lang="en-US" b="1" dirty="0"/>
          </a:p>
        </p:txBody>
      </p:sp>
      <p:sp>
        <p:nvSpPr>
          <p:cNvPr id="3" name="Content Placeholder 2"/>
          <p:cNvSpPr>
            <a:spLocks noGrp="1"/>
          </p:cNvSpPr>
          <p:nvPr>
            <p:ph idx="1"/>
          </p:nvPr>
        </p:nvSpPr>
        <p:spPr/>
        <p:txBody>
          <a:bodyPr>
            <a:normAutofit/>
          </a:bodyPr>
          <a:lstStyle/>
          <a:p>
            <a:pPr lvl="0">
              <a:spcAft>
                <a:spcPts val="600"/>
              </a:spcAft>
            </a:pPr>
            <a:r>
              <a:rPr lang="en-US" sz="2000" dirty="0" smtClean="0"/>
              <a:t>A </a:t>
            </a:r>
            <a:r>
              <a:rPr lang="en-US" sz="2000" dirty="0"/>
              <a:t>process of social influence in which one </a:t>
            </a:r>
            <a:r>
              <a:rPr lang="en-US" sz="2000" dirty="0" smtClean="0"/>
              <a:t>or more people </a:t>
            </a:r>
            <a:r>
              <a:rPr lang="en-US" sz="2000" dirty="0"/>
              <a:t>can enlist the aid and support of others in the accomplishment of a common task. </a:t>
            </a:r>
            <a:r>
              <a:rPr lang="en-US" sz="1600" dirty="0"/>
              <a:t>(Wikipedia)</a:t>
            </a:r>
          </a:p>
          <a:p>
            <a:pPr lvl="0">
              <a:spcAft>
                <a:spcPts val="600"/>
              </a:spcAft>
            </a:pPr>
            <a:r>
              <a:rPr lang="en-US" sz="2000" dirty="0"/>
              <a:t>Leadership is the art of leading others to deliberately create a </a:t>
            </a:r>
            <a:r>
              <a:rPr lang="en-US" sz="2000" dirty="0" smtClean="0"/>
              <a:t>result that </a:t>
            </a:r>
            <a:r>
              <a:rPr lang="en-US" sz="2000" dirty="0"/>
              <a:t>wouldn’t have happened otherwise. </a:t>
            </a:r>
            <a:r>
              <a:rPr lang="en-US" sz="1600" dirty="0"/>
              <a:t>(A Blog Post)</a:t>
            </a:r>
          </a:p>
          <a:p>
            <a:pPr lvl="0">
              <a:spcAft>
                <a:spcPts val="600"/>
              </a:spcAft>
            </a:pPr>
            <a:r>
              <a:rPr lang="en-US" sz="2000" dirty="0"/>
              <a:t>Leadership is the capacity to translate vision into reality</a:t>
            </a:r>
            <a:r>
              <a:rPr lang="en-US" sz="2000" dirty="0" smtClean="0"/>
              <a:t>.              </a:t>
            </a:r>
            <a:r>
              <a:rPr lang="en-US" sz="1600" dirty="0" smtClean="0"/>
              <a:t>(Warren </a:t>
            </a:r>
            <a:r>
              <a:rPr lang="en-US" sz="1600" dirty="0"/>
              <a:t>Bennis)</a:t>
            </a:r>
          </a:p>
          <a:p>
            <a:pPr lvl="0">
              <a:spcAft>
                <a:spcPts val="600"/>
              </a:spcAft>
            </a:pPr>
            <a:r>
              <a:rPr lang="en-US" sz="2000" dirty="0"/>
              <a:t>Leadership is influence – nothing more, nothing less. </a:t>
            </a:r>
            <a:r>
              <a:rPr lang="en-US" sz="2000" dirty="0" smtClean="0"/>
              <a:t>                      </a:t>
            </a:r>
            <a:r>
              <a:rPr lang="en-US" sz="1600" dirty="0" smtClean="0"/>
              <a:t>(</a:t>
            </a:r>
            <a:r>
              <a:rPr lang="en-US" sz="1600" dirty="0"/>
              <a:t>John Maxwell)</a:t>
            </a:r>
          </a:p>
          <a:p>
            <a:pPr lvl="0">
              <a:spcAft>
                <a:spcPts val="600"/>
              </a:spcAft>
            </a:pPr>
            <a:r>
              <a:rPr lang="en-US" sz="2000" dirty="0" smtClean="0"/>
              <a:t>Leadership </a:t>
            </a:r>
            <a:r>
              <a:rPr lang="en-US" sz="2000" dirty="0"/>
              <a:t>is an opportunity to serve. It is not a trumpet call to self-importance</a:t>
            </a:r>
            <a:r>
              <a:rPr lang="en-US" sz="2000" dirty="0" smtClean="0"/>
              <a:t>. </a:t>
            </a:r>
            <a:r>
              <a:rPr lang="en-US" sz="1600" dirty="0"/>
              <a:t>(J. Donald </a:t>
            </a:r>
            <a:r>
              <a:rPr lang="en-US" sz="1600" dirty="0" smtClean="0"/>
              <a:t>Walters)</a:t>
            </a:r>
            <a:endParaRPr lang="en-US" sz="1600" dirty="0"/>
          </a:p>
          <a:p>
            <a:endParaRPr lang="en-US" dirty="0"/>
          </a:p>
          <a:p>
            <a:endParaRPr lang="en-US" dirty="0"/>
          </a:p>
        </p:txBody>
      </p:sp>
    </p:spTree>
    <p:extLst>
      <p:ext uri="{BB962C8B-B14F-4D97-AF65-F5344CB8AC3E}">
        <p14:creationId xmlns:p14="http://schemas.microsoft.com/office/powerpoint/2010/main" val="2243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leader is…</a:t>
            </a:r>
            <a:endParaRPr lang="en-US" b="1" dirty="0"/>
          </a:p>
        </p:txBody>
      </p:sp>
      <p:sp>
        <p:nvSpPr>
          <p:cNvPr id="3" name="Content Placeholder 2"/>
          <p:cNvSpPr>
            <a:spLocks noGrp="1"/>
          </p:cNvSpPr>
          <p:nvPr>
            <p:ph idx="1"/>
          </p:nvPr>
        </p:nvSpPr>
        <p:spPr/>
        <p:txBody>
          <a:bodyPr/>
          <a:lstStyle/>
          <a:p>
            <a:pPr lvl="0">
              <a:spcAft>
                <a:spcPts val="600"/>
              </a:spcAft>
            </a:pPr>
            <a:r>
              <a:rPr lang="en-US" dirty="0"/>
              <a:t>A leader is best when people barely know he exists, when his work is done, his aim fulfilled, they will say: we did it ourselves. </a:t>
            </a:r>
            <a:r>
              <a:rPr lang="en-US" sz="1600" dirty="0"/>
              <a:t>(Lao Tzu)</a:t>
            </a:r>
          </a:p>
          <a:p>
            <a:pPr lvl="0">
              <a:spcAft>
                <a:spcPts val="600"/>
              </a:spcAft>
            </a:pPr>
            <a:r>
              <a:rPr lang="en-US" dirty="0" smtClean="0"/>
              <a:t>A </a:t>
            </a:r>
            <a:r>
              <a:rPr lang="en-US" dirty="0"/>
              <a:t>good leader can engage in a debate frankly, thoroughly, knowing that at the end he and the other side must be closer, and thus emerge stronger. </a:t>
            </a:r>
            <a:r>
              <a:rPr lang="en-US" sz="1600" dirty="0"/>
              <a:t>(Nelson Mandela)</a:t>
            </a:r>
          </a:p>
          <a:p>
            <a:pPr lvl="0">
              <a:spcAft>
                <a:spcPts val="600"/>
              </a:spcAft>
            </a:pPr>
            <a:r>
              <a:rPr lang="en-US" dirty="0" smtClean="0"/>
              <a:t>A </a:t>
            </a:r>
            <a:r>
              <a:rPr lang="en-US" dirty="0"/>
              <a:t>leader is one who knows the way, goes the way, and shows the way. </a:t>
            </a:r>
            <a:r>
              <a:rPr lang="en-US" sz="1600" dirty="0"/>
              <a:t>(John Maxwell)</a:t>
            </a:r>
          </a:p>
        </p:txBody>
      </p:sp>
    </p:spTree>
    <p:extLst>
      <p:ext uri="{BB962C8B-B14F-4D97-AF65-F5344CB8AC3E}">
        <p14:creationId xmlns:p14="http://schemas.microsoft.com/office/powerpoint/2010/main" val="340732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leadership is not…</a:t>
            </a:r>
            <a:endParaRPr lang="en-US" b="1" dirty="0"/>
          </a:p>
        </p:txBody>
      </p:sp>
      <p:sp>
        <p:nvSpPr>
          <p:cNvPr id="3" name="Content Placeholder 2"/>
          <p:cNvSpPr>
            <a:spLocks noGrp="1"/>
          </p:cNvSpPr>
          <p:nvPr>
            <p:ph idx="1"/>
          </p:nvPr>
        </p:nvSpPr>
        <p:spPr/>
        <p:txBody>
          <a:bodyPr/>
          <a:lstStyle/>
          <a:p>
            <a:pPr>
              <a:spcAft>
                <a:spcPts val="600"/>
              </a:spcAft>
            </a:pPr>
            <a:r>
              <a:rPr lang="en-US" dirty="0" smtClean="0"/>
              <a:t>Seniority/experience</a:t>
            </a:r>
          </a:p>
          <a:p>
            <a:pPr>
              <a:spcAft>
                <a:spcPts val="600"/>
              </a:spcAft>
            </a:pPr>
            <a:r>
              <a:rPr lang="en-US" dirty="0" smtClean="0"/>
              <a:t>One’s position or title</a:t>
            </a:r>
          </a:p>
          <a:p>
            <a:pPr>
              <a:spcAft>
                <a:spcPts val="600"/>
              </a:spcAft>
            </a:pPr>
            <a:r>
              <a:rPr lang="en-US" dirty="0" smtClean="0"/>
              <a:t>Management</a:t>
            </a:r>
            <a:endParaRPr lang="en-US" dirty="0"/>
          </a:p>
          <a:p>
            <a:pPr marL="114300" indent="0">
              <a:buNone/>
            </a:pPr>
            <a:endParaRPr lang="en-US" dirty="0"/>
          </a:p>
        </p:txBody>
      </p:sp>
    </p:spTree>
    <p:extLst>
      <p:ext uri="{BB962C8B-B14F-4D97-AF65-F5344CB8AC3E}">
        <p14:creationId xmlns:p14="http://schemas.microsoft.com/office/powerpoint/2010/main" val="102513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1828800"/>
            <a:ext cx="5486400" cy="1938992"/>
          </a:xfrm>
          <a:prstGeom prst="rect">
            <a:avLst/>
          </a:prstGeom>
          <a:noFill/>
        </p:spPr>
        <p:txBody>
          <a:bodyPr wrap="square" rtlCol="0">
            <a:spAutoFit/>
          </a:bodyPr>
          <a:lstStyle/>
          <a:p>
            <a:pPr algn="ctr"/>
            <a:r>
              <a:rPr lang="en-US" sz="4000" dirty="0" smtClean="0"/>
              <a:t>Is there a difference between Leadership and a Leader?</a:t>
            </a:r>
            <a:endParaRPr lang="en-US" sz="4000" dirty="0"/>
          </a:p>
        </p:txBody>
      </p:sp>
    </p:spTree>
    <p:extLst>
      <p:ext uri="{BB962C8B-B14F-4D97-AF65-F5344CB8AC3E}">
        <p14:creationId xmlns:p14="http://schemas.microsoft.com/office/powerpoint/2010/main" val="26720075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leadership, One Health Course</a:t>
            </a:r>
            <a:endParaRPr lang="en-US"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800" b="1" cap="none" dirty="0" smtClean="0"/>
              <a:t>The Role of Leadership in One Health</a:t>
            </a:r>
            <a:endParaRPr lang="en-US" sz="2800" b="1" cap="none" dirty="0"/>
          </a:p>
        </p:txBody>
      </p:sp>
    </p:spTree>
    <p:extLst>
      <p:ext uri="{BB962C8B-B14F-4D97-AF65-F5344CB8AC3E}">
        <p14:creationId xmlns:p14="http://schemas.microsoft.com/office/powerpoint/2010/main" val="1995337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219200"/>
            <a:ext cx="7315200" cy="4878580"/>
          </a:xfrm>
          <a:prstGeom prst="rect">
            <a:avLst/>
          </a:prstGeom>
          <a:noFill/>
        </p:spPr>
        <p:txBody>
          <a:bodyPr wrap="square" rtlCol="0">
            <a:spAutoFit/>
          </a:bodyPr>
          <a:lstStyle/>
          <a:p>
            <a:pPr>
              <a:lnSpc>
                <a:spcPct val="114000"/>
              </a:lnSpc>
            </a:pPr>
            <a:r>
              <a:rPr lang="en-US" sz="2400" dirty="0"/>
              <a:t> “One Health is the integrative effort of multiple disciplines working locally, nationally, and globally to attain optimal health for people, animals, and the environment. Together, the three make up the One Health triad, and the health of each is inextricably connected to the others in the triad. Understanding and addressing the health issues created at this intersection is the foundation for the concept of One Health.” </a:t>
            </a:r>
          </a:p>
          <a:p>
            <a:pPr algn="ctr">
              <a:lnSpc>
                <a:spcPct val="114000"/>
              </a:lnSpc>
            </a:pPr>
            <a:endParaRPr lang="en-US" sz="3600" dirty="0"/>
          </a:p>
        </p:txBody>
      </p:sp>
    </p:spTree>
    <p:extLst>
      <p:ext uri="{BB962C8B-B14F-4D97-AF65-F5344CB8AC3E}">
        <p14:creationId xmlns:p14="http://schemas.microsoft.com/office/powerpoint/2010/main" val="15409108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One health leadership domains</a:t>
            </a:r>
            <a:endParaRPr lang="en-US" b="1" dirty="0"/>
          </a:p>
        </p:txBody>
      </p:sp>
      <p:sp>
        <p:nvSpPr>
          <p:cNvPr id="3" name="Content Placeholder 2"/>
          <p:cNvSpPr>
            <a:spLocks noGrp="1"/>
          </p:cNvSpPr>
          <p:nvPr>
            <p:ph idx="1"/>
          </p:nvPr>
        </p:nvSpPr>
        <p:spPr/>
        <p:txBody>
          <a:bodyPr>
            <a:normAutofit/>
          </a:bodyPr>
          <a:lstStyle/>
          <a:p>
            <a:pPr lvl="0"/>
            <a:r>
              <a:rPr lang="en-US" sz="3200" dirty="0"/>
              <a:t>Shared Vision</a:t>
            </a:r>
          </a:p>
          <a:p>
            <a:pPr lvl="0"/>
            <a:r>
              <a:rPr lang="en-US" sz="3200" dirty="0"/>
              <a:t>Strategic and Critical Thinking</a:t>
            </a:r>
          </a:p>
          <a:p>
            <a:pPr lvl="0"/>
            <a:r>
              <a:rPr lang="en-US" sz="3200" dirty="0"/>
              <a:t>Decision Making</a:t>
            </a:r>
          </a:p>
          <a:p>
            <a:pPr lvl="0"/>
            <a:r>
              <a:rPr lang="en-US" sz="3200" dirty="0"/>
              <a:t>Collaborative Solutions</a:t>
            </a:r>
          </a:p>
          <a:p>
            <a:pPr lvl="0"/>
            <a:r>
              <a:rPr lang="en-US" sz="3200" dirty="0"/>
              <a:t>Team Commitment</a:t>
            </a:r>
          </a:p>
        </p:txBody>
      </p:sp>
    </p:spTree>
    <p:extLst>
      <p:ext uri="{BB962C8B-B14F-4D97-AF65-F5344CB8AC3E}">
        <p14:creationId xmlns:p14="http://schemas.microsoft.com/office/powerpoint/2010/main" val="26961698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mymdt.files.wordpress.com/2008/08/shared_vision_arrows.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844040"/>
            <a:ext cx="7467599" cy="3771899"/>
          </a:xfrm>
          <a:prstGeom prst="rect">
            <a:avLst/>
          </a:prstGeom>
          <a:noFill/>
          <a:ln>
            <a:noFill/>
          </a:ln>
        </p:spPr>
      </p:pic>
      <p:sp>
        <p:nvSpPr>
          <p:cNvPr id="6" name="Title 5"/>
          <p:cNvSpPr>
            <a:spLocks noGrp="1"/>
          </p:cNvSpPr>
          <p:nvPr>
            <p:ph type="title"/>
          </p:nvPr>
        </p:nvSpPr>
        <p:spPr/>
        <p:txBody>
          <a:bodyPr/>
          <a:lstStyle/>
          <a:p>
            <a:r>
              <a:rPr lang="en-US" sz="3200" b="1" dirty="0" smtClean="0"/>
              <a:t>Shared</a:t>
            </a:r>
            <a:r>
              <a:rPr lang="en-US" dirty="0" smtClean="0"/>
              <a:t> </a:t>
            </a:r>
            <a:r>
              <a:rPr lang="en-US" sz="3200" b="1" dirty="0" smtClean="0"/>
              <a:t>vision</a:t>
            </a:r>
            <a:endParaRPr lang="en-US" sz="3200" b="1" dirty="0"/>
          </a:p>
        </p:txBody>
      </p:sp>
    </p:spTree>
    <p:extLst>
      <p:ext uri="{BB962C8B-B14F-4D97-AF65-F5344CB8AC3E}">
        <p14:creationId xmlns:p14="http://schemas.microsoft.com/office/powerpoint/2010/main" val="31575053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0800" y="1729890"/>
            <a:ext cx="4405313" cy="4270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5"/>
          <p:cNvSpPr>
            <a:spLocks noGrp="1"/>
          </p:cNvSpPr>
          <p:nvPr>
            <p:ph type="title"/>
          </p:nvPr>
        </p:nvSpPr>
        <p:spPr/>
        <p:txBody>
          <a:bodyPr>
            <a:normAutofit fontScale="90000"/>
          </a:bodyPr>
          <a:lstStyle/>
          <a:p>
            <a:r>
              <a:rPr lang="en-US" sz="3600" b="1" dirty="0" smtClean="0"/>
              <a:t>Strategic</a:t>
            </a:r>
            <a:r>
              <a:rPr lang="en-US" dirty="0" smtClean="0"/>
              <a:t> </a:t>
            </a:r>
            <a:r>
              <a:rPr lang="en-US" sz="3600" b="1" dirty="0" smtClean="0"/>
              <a:t>and</a:t>
            </a:r>
            <a:r>
              <a:rPr lang="en-US" dirty="0" smtClean="0"/>
              <a:t> </a:t>
            </a:r>
            <a:r>
              <a:rPr lang="en-US" sz="3600" b="1" dirty="0" smtClean="0"/>
              <a:t>critical</a:t>
            </a:r>
            <a:r>
              <a:rPr lang="en-US" dirty="0" smtClean="0"/>
              <a:t> </a:t>
            </a:r>
            <a:r>
              <a:rPr lang="en-US" sz="3600" b="1" dirty="0" smtClean="0"/>
              <a:t>thinking</a:t>
            </a:r>
            <a:endParaRPr lang="en-US" sz="3600" b="1" dirty="0"/>
          </a:p>
        </p:txBody>
      </p:sp>
    </p:spTree>
    <p:extLst>
      <p:ext uri="{BB962C8B-B14F-4D97-AF65-F5344CB8AC3E}">
        <p14:creationId xmlns:p14="http://schemas.microsoft.com/office/powerpoint/2010/main" val="18117726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Decision</a:t>
            </a:r>
            <a:r>
              <a:rPr lang="en-US" dirty="0" smtClean="0"/>
              <a:t> </a:t>
            </a:r>
            <a:r>
              <a:rPr lang="en-US" sz="3200" b="1" dirty="0" smtClean="0"/>
              <a:t>making</a:t>
            </a:r>
            <a:endParaRPr lang="en-US" sz="3200" b="1"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1794128"/>
            <a:ext cx="3100388" cy="4224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40402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COLLABORATIVE</a:t>
            </a:r>
            <a:r>
              <a:rPr lang="en-US" dirty="0" smtClean="0"/>
              <a:t> </a:t>
            </a:r>
            <a:r>
              <a:rPr lang="en-US" sz="3200" b="1" dirty="0" smtClean="0"/>
              <a:t>SOLUTIONS</a:t>
            </a:r>
            <a:endParaRPr lang="en-US" sz="3200" b="1" dirty="0"/>
          </a:p>
        </p:txBody>
      </p:sp>
      <p:pic>
        <p:nvPicPr>
          <p:cNvPr id="3" name="Picture 2" descr="http://thepeoplebrand.com/blog/wp-content/uploads/2008/07/Collaboration1.gif"/>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76443" y="1600200"/>
            <a:ext cx="6195957" cy="4551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4346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TEAM COMMITMENT</a:t>
            </a:r>
            <a:endParaRPr lang="en-US" b="1" dirty="0"/>
          </a:p>
        </p:txBody>
      </p:sp>
      <p:pic>
        <p:nvPicPr>
          <p:cNvPr id="3" name="Picture 2" descr="http://www.freshtracks.co.uk/wp-content/uploads/2011/11/olympic-team-building.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52600" y="2018538"/>
            <a:ext cx="5562600" cy="3838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677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LEADERSHIP, One Health Course</a:t>
            </a:r>
            <a:endParaRPr lang="en-US"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200" b="1" cap="none" dirty="0" smtClean="0"/>
              <a:t>LEADERSHIP STYLES</a:t>
            </a:r>
            <a:endParaRPr lang="en-US" sz="3200" b="1" cap="none" dirty="0"/>
          </a:p>
        </p:txBody>
      </p:sp>
    </p:spTree>
    <p:extLst>
      <p:ext uri="{BB962C8B-B14F-4D97-AF65-F5344CB8AC3E}">
        <p14:creationId xmlns:p14="http://schemas.microsoft.com/office/powerpoint/2010/main" val="23259463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LEADERSHIP THEORIES</a:t>
            </a:r>
            <a:endParaRPr lang="en-US" b="1" dirty="0"/>
          </a:p>
        </p:txBody>
      </p:sp>
      <p:sp>
        <p:nvSpPr>
          <p:cNvPr id="3" name="Content Placeholder 2"/>
          <p:cNvSpPr>
            <a:spLocks noGrp="1"/>
          </p:cNvSpPr>
          <p:nvPr>
            <p:ph idx="1"/>
          </p:nvPr>
        </p:nvSpPr>
        <p:spPr/>
        <p:txBody>
          <a:bodyPr>
            <a:normAutofit/>
          </a:bodyPr>
          <a:lstStyle/>
          <a:p>
            <a:pPr marL="566738" lvl="0" indent="-452438"/>
            <a:r>
              <a:rPr lang="en-US" sz="3200" dirty="0"/>
              <a:t>Trait theories.</a:t>
            </a:r>
          </a:p>
          <a:p>
            <a:pPr marL="566738" lvl="0" indent="-452438"/>
            <a:r>
              <a:rPr lang="en-US" sz="3200" dirty="0"/>
              <a:t>Behavioral theories.</a:t>
            </a:r>
          </a:p>
          <a:p>
            <a:pPr marL="566738" lvl="0" indent="-452438"/>
            <a:r>
              <a:rPr lang="en-US" sz="3200" dirty="0"/>
              <a:t>Contingency theories.</a:t>
            </a:r>
          </a:p>
          <a:p>
            <a:pPr marL="566738" lvl="0" indent="-452438"/>
            <a:r>
              <a:rPr lang="en-US" sz="3200" dirty="0"/>
              <a:t>Power and influence theories.</a:t>
            </a:r>
          </a:p>
          <a:p>
            <a:pPr marL="566738" indent="-452438">
              <a:buNone/>
            </a:pPr>
            <a:endParaRPr lang="en-US" sz="3200" dirty="0"/>
          </a:p>
        </p:txBody>
      </p:sp>
    </p:spTree>
    <p:extLst>
      <p:ext uri="{BB962C8B-B14F-4D97-AF65-F5344CB8AC3E}">
        <p14:creationId xmlns:p14="http://schemas.microsoft.com/office/powerpoint/2010/main" val="31844088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LEADERSHIP STYPLES</a:t>
            </a:r>
            <a:endParaRPr lang="en-US" b="1" dirty="0"/>
          </a:p>
        </p:txBody>
      </p:sp>
      <p:sp>
        <p:nvSpPr>
          <p:cNvPr id="3" name="Content Placeholder 2"/>
          <p:cNvSpPr>
            <a:spLocks noGrp="1"/>
          </p:cNvSpPr>
          <p:nvPr>
            <p:ph sz="half" idx="2"/>
          </p:nvPr>
        </p:nvSpPr>
        <p:spPr>
          <a:xfrm>
            <a:off x="381000" y="1676400"/>
            <a:ext cx="8458200" cy="4724400"/>
          </a:xfrm>
        </p:spPr>
        <p:txBody>
          <a:bodyPr>
            <a:normAutofit/>
          </a:bodyPr>
          <a:lstStyle/>
          <a:p>
            <a:pPr lvl="0"/>
            <a:r>
              <a:rPr lang="en-US" dirty="0" smtClean="0"/>
              <a:t>Directive </a:t>
            </a:r>
            <a:r>
              <a:rPr lang="en-US" dirty="0"/>
              <a:t>leadership.</a:t>
            </a:r>
          </a:p>
          <a:p>
            <a:pPr lvl="0"/>
            <a:r>
              <a:rPr lang="en-US" dirty="0"/>
              <a:t>Bureaucratic leadership.</a:t>
            </a:r>
          </a:p>
          <a:p>
            <a:pPr lvl="0"/>
            <a:r>
              <a:rPr lang="en-US" dirty="0"/>
              <a:t>Charismatic leadership.</a:t>
            </a:r>
          </a:p>
          <a:p>
            <a:pPr lvl="0"/>
            <a:r>
              <a:rPr lang="en-US" dirty="0"/>
              <a:t>P</a:t>
            </a:r>
            <a:r>
              <a:rPr lang="en-US" dirty="0" smtClean="0"/>
              <a:t>articipative </a:t>
            </a:r>
            <a:r>
              <a:rPr lang="en-US" dirty="0"/>
              <a:t>leadership.</a:t>
            </a:r>
          </a:p>
          <a:p>
            <a:pPr lvl="0"/>
            <a:r>
              <a:rPr lang="en-US" dirty="0" err="1" smtClean="0"/>
              <a:t>Delegative</a:t>
            </a:r>
            <a:r>
              <a:rPr lang="en-US" dirty="0" smtClean="0"/>
              <a:t> </a:t>
            </a:r>
            <a:r>
              <a:rPr lang="en-US" dirty="0"/>
              <a:t>leadership.</a:t>
            </a:r>
          </a:p>
          <a:p>
            <a:pPr lvl="0"/>
            <a:r>
              <a:rPr lang="en-US" dirty="0"/>
              <a:t>People/relations-oriented leadership.</a:t>
            </a:r>
          </a:p>
          <a:p>
            <a:pPr lvl="0"/>
            <a:r>
              <a:rPr lang="en-US" dirty="0"/>
              <a:t>Servant leadership.</a:t>
            </a:r>
          </a:p>
          <a:p>
            <a:pPr lvl="0"/>
            <a:r>
              <a:rPr lang="en-US" dirty="0"/>
              <a:t>Task-oriented leadership.</a:t>
            </a:r>
          </a:p>
          <a:p>
            <a:pPr lvl="0"/>
            <a:r>
              <a:rPr lang="en-US" dirty="0"/>
              <a:t>Transactional leadership.</a:t>
            </a:r>
          </a:p>
          <a:p>
            <a:pPr lvl="0"/>
            <a:r>
              <a:rPr lang="en-US" dirty="0"/>
              <a:t>Transformational leadership.</a:t>
            </a:r>
          </a:p>
          <a:p>
            <a:pPr lvl="0">
              <a:spcAft>
                <a:spcPts val="600"/>
              </a:spcAft>
            </a:pPr>
            <a:endParaRPr lang="en-US" dirty="0"/>
          </a:p>
          <a:p>
            <a:endParaRPr lang="en-US" dirty="0"/>
          </a:p>
        </p:txBody>
      </p:sp>
    </p:spTree>
    <p:extLst>
      <p:ext uri="{BB962C8B-B14F-4D97-AF65-F5344CB8AC3E}">
        <p14:creationId xmlns:p14="http://schemas.microsoft.com/office/powerpoint/2010/main" val="9769438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materialminds.com/wp-content/uploads/2012/10/Screen-shot-2012-10-30-at-4.43.10-P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80974"/>
            <a:ext cx="5676900" cy="6524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7949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clevelandconsultinggroup.com/newsletters/images/ldf-profil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762000"/>
            <a:ext cx="6324600" cy="5654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1357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a student of leadership</a:t>
            </a:r>
            <a:endParaRPr lang="en-US" dirty="0"/>
          </a:p>
        </p:txBody>
      </p:sp>
      <p:sp>
        <p:nvSpPr>
          <p:cNvPr id="3" name="Content Placeholder 2"/>
          <p:cNvSpPr>
            <a:spLocks noGrp="1"/>
          </p:cNvSpPr>
          <p:nvPr>
            <p:ph idx="1"/>
          </p:nvPr>
        </p:nvSpPr>
        <p:spPr/>
        <p:txBody>
          <a:bodyPr/>
          <a:lstStyle/>
          <a:p>
            <a:r>
              <a:rPr lang="en-US" dirty="0"/>
              <a:t>E</a:t>
            </a:r>
            <a:r>
              <a:rPr lang="en-US" dirty="0" smtClean="0"/>
              <a:t>ach </a:t>
            </a:r>
            <a:r>
              <a:rPr lang="en-US" dirty="0"/>
              <a:t>of the styles </a:t>
            </a:r>
            <a:r>
              <a:rPr lang="en-US" dirty="0" smtClean="0"/>
              <a:t>has strengths and weaknesses and maybe be more effective or less effective in  </a:t>
            </a:r>
            <a:r>
              <a:rPr lang="en-US" dirty="0"/>
              <a:t>a particular situation. </a:t>
            </a:r>
            <a:endParaRPr lang="en-US" dirty="0" smtClean="0"/>
          </a:p>
          <a:p>
            <a:endParaRPr lang="en-US" dirty="0"/>
          </a:p>
          <a:p>
            <a:r>
              <a:rPr lang="en-US" dirty="0" smtClean="0"/>
              <a:t>You </a:t>
            </a:r>
            <a:r>
              <a:rPr lang="en-US" dirty="0"/>
              <a:t>can become a more effective leader by learning about these core leadership theories, and understanding the tools and models associated with each one.</a:t>
            </a:r>
          </a:p>
          <a:p>
            <a:pPr marL="114300" indent="0">
              <a:buNone/>
            </a:pPr>
            <a:endParaRPr lang="en-US" dirty="0"/>
          </a:p>
        </p:txBody>
      </p:sp>
    </p:spTree>
    <p:extLst>
      <p:ext uri="{BB962C8B-B14F-4D97-AF65-F5344CB8AC3E}">
        <p14:creationId xmlns:p14="http://schemas.microsoft.com/office/powerpoint/2010/main" val="15821967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LEADERSHIP, One Health Course</a:t>
            </a:r>
            <a:endParaRPr lang="en-US"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200" b="1" cap="none" dirty="0" smtClean="0"/>
              <a:t>ADAPTING YOUR</a:t>
            </a:r>
          </a:p>
          <a:p>
            <a:r>
              <a:rPr lang="en-US" sz="3200" b="1" cap="none" dirty="0" smtClean="0"/>
              <a:t> LEADERSHIP STYLE </a:t>
            </a:r>
            <a:endParaRPr lang="en-US" sz="3200" b="1" cap="none" dirty="0"/>
          </a:p>
        </p:txBody>
      </p:sp>
    </p:spTree>
    <p:extLst>
      <p:ext uri="{BB962C8B-B14F-4D97-AF65-F5344CB8AC3E}">
        <p14:creationId xmlns:p14="http://schemas.microsoft.com/office/powerpoint/2010/main" val="17130162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t>Toxic River</a:t>
            </a:r>
            <a:endParaRPr lang="en-US" b="1"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981200"/>
            <a:ext cx="4978115" cy="332289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244315" y="5507367"/>
            <a:ext cx="5791200" cy="276999"/>
          </a:xfrm>
          <a:prstGeom prst="rect">
            <a:avLst/>
          </a:prstGeom>
          <a:noFill/>
        </p:spPr>
        <p:txBody>
          <a:bodyPr wrap="square" rtlCol="0">
            <a:spAutoFit/>
          </a:bodyPr>
          <a:lstStyle/>
          <a:p>
            <a:pPr algn="r"/>
            <a:r>
              <a:rPr lang="en-US" sz="1200" dirty="0"/>
              <a:t>Source:  </a:t>
            </a:r>
            <a:r>
              <a:rPr lang="en-US" sz="1200" dirty="0" smtClean="0"/>
              <a:t>www.advrider.com</a:t>
            </a:r>
            <a:endParaRPr lang="en-US" sz="1200" dirty="0"/>
          </a:p>
        </p:txBody>
      </p:sp>
    </p:spTree>
    <p:extLst>
      <p:ext uri="{BB962C8B-B14F-4D97-AF65-F5344CB8AC3E}">
        <p14:creationId xmlns:p14="http://schemas.microsoft.com/office/powerpoint/2010/main" val="38943220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b="1" dirty="0" smtClean="0"/>
              <a:t>Toxic River</a:t>
            </a:r>
          </a:p>
        </p:txBody>
      </p:sp>
      <p:sp>
        <p:nvSpPr>
          <p:cNvPr id="3" name="Content Placeholder 2"/>
          <p:cNvSpPr>
            <a:spLocks noGrp="1"/>
          </p:cNvSpPr>
          <p:nvPr>
            <p:ph idx="1"/>
          </p:nvPr>
        </p:nvSpPr>
        <p:spPr>
          <a:xfrm>
            <a:off x="457200" y="1752600"/>
            <a:ext cx="8382000" cy="4724400"/>
          </a:xfrm>
        </p:spPr>
        <p:txBody>
          <a:bodyPr>
            <a:normAutofit/>
          </a:bodyPr>
          <a:lstStyle/>
          <a:p>
            <a:pPr lvl="0">
              <a:spcAft>
                <a:spcPts val="600"/>
              </a:spcAft>
            </a:pPr>
            <a:r>
              <a:rPr lang="en-US" dirty="0" smtClean="0"/>
              <a:t>The </a:t>
            </a:r>
            <a:r>
              <a:rPr lang="en-US" dirty="0"/>
              <a:t>paper is a special stepping stone that will allow you to cross the river.</a:t>
            </a:r>
          </a:p>
          <a:p>
            <a:pPr lvl="0">
              <a:spcAft>
                <a:spcPts val="600"/>
              </a:spcAft>
            </a:pPr>
            <a:r>
              <a:rPr lang="en-US" dirty="0"/>
              <a:t>The stepping stones must be touched at all times when they are placed in the river.</a:t>
            </a:r>
          </a:p>
          <a:p>
            <a:pPr lvl="0">
              <a:spcAft>
                <a:spcPts val="600"/>
              </a:spcAft>
            </a:pPr>
            <a:r>
              <a:rPr lang="en-US" dirty="0"/>
              <a:t>If they are not being touched, they will be swept away by the rushing river.</a:t>
            </a:r>
          </a:p>
          <a:p>
            <a:pPr lvl="0">
              <a:spcAft>
                <a:spcPts val="600"/>
              </a:spcAft>
            </a:pPr>
            <a:r>
              <a:rPr lang="en-US" dirty="0"/>
              <a:t>You cannot slide the stones to move forward. </a:t>
            </a:r>
            <a:endParaRPr lang="en-US" sz="1200" dirty="0" smtClean="0"/>
          </a:p>
          <a:p>
            <a:pPr marL="114300" lvl="0" indent="0" algn="ctr">
              <a:buNone/>
            </a:pPr>
            <a:r>
              <a:rPr lang="en-US" sz="3200" b="1" dirty="0" smtClean="0"/>
              <a:t>ALL MEMBERS OF THE GROUP (CLASS) MUST CROSS TO BE SUCCESSFUL!</a:t>
            </a:r>
            <a:endParaRPr lang="en-US" sz="3200" b="1" dirty="0"/>
          </a:p>
          <a:p>
            <a:pPr>
              <a:spcAft>
                <a:spcPts val="600"/>
              </a:spcAft>
            </a:pPr>
            <a:endParaRPr lang="en-US" dirty="0"/>
          </a:p>
        </p:txBody>
      </p:sp>
    </p:spTree>
    <p:extLst>
      <p:ext uri="{BB962C8B-B14F-4D97-AF65-F5344CB8AC3E}">
        <p14:creationId xmlns:p14="http://schemas.microsoft.com/office/powerpoint/2010/main" val="39060294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a:t>
            </a:r>
            <a:r>
              <a:rPr lang="en-US" dirty="0" smtClean="0"/>
              <a:t> </a:t>
            </a:r>
            <a:r>
              <a:rPr lang="en-US" b="1" dirty="0" err="1" smtClean="0"/>
              <a:t>dID</a:t>
            </a:r>
            <a:r>
              <a:rPr lang="en-US" dirty="0" smtClean="0"/>
              <a:t> </a:t>
            </a:r>
            <a:r>
              <a:rPr lang="en-US" b="1" dirty="0" smtClean="0"/>
              <a:t>you</a:t>
            </a:r>
            <a:r>
              <a:rPr lang="en-US" dirty="0" smtClean="0"/>
              <a:t> </a:t>
            </a:r>
            <a:r>
              <a:rPr lang="en-US" b="1" dirty="0" smtClean="0"/>
              <a:t>OBSERVE</a:t>
            </a:r>
            <a:r>
              <a:rPr lang="en-US" dirty="0" smtClean="0"/>
              <a:t>?</a:t>
            </a:r>
            <a:endParaRPr lang="en-US" dirty="0"/>
          </a:p>
        </p:txBody>
      </p:sp>
      <p:sp>
        <p:nvSpPr>
          <p:cNvPr id="3" name="Content Placeholder 2"/>
          <p:cNvSpPr>
            <a:spLocks noGrp="1"/>
          </p:cNvSpPr>
          <p:nvPr>
            <p:ph idx="1"/>
          </p:nvPr>
        </p:nvSpPr>
        <p:spPr>
          <a:xfrm>
            <a:off x="304800" y="1600200"/>
            <a:ext cx="8534400" cy="4724400"/>
          </a:xfrm>
        </p:spPr>
        <p:txBody>
          <a:bodyPr>
            <a:normAutofit fontScale="92500"/>
          </a:bodyPr>
          <a:lstStyle/>
          <a:p>
            <a:pPr lvl="0">
              <a:spcAft>
                <a:spcPts val="600"/>
              </a:spcAft>
            </a:pPr>
            <a:r>
              <a:rPr lang="en-US" dirty="0"/>
              <a:t>What happened?  What did you notice about how people crossed the river?</a:t>
            </a:r>
          </a:p>
          <a:p>
            <a:pPr lvl="0">
              <a:spcAft>
                <a:spcPts val="600"/>
              </a:spcAft>
            </a:pPr>
            <a:r>
              <a:rPr lang="en-US" dirty="0"/>
              <a:t>What were the leadership </a:t>
            </a:r>
            <a:r>
              <a:rPr lang="en-US" dirty="0" smtClean="0"/>
              <a:t>dynamics?</a:t>
            </a:r>
            <a:endParaRPr lang="en-US" dirty="0"/>
          </a:p>
          <a:p>
            <a:pPr lvl="0">
              <a:spcAft>
                <a:spcPts val="600"/>
              </a:spcAft>
            </a:pPr>
            <a:r>
              <a:rPr lang="en-US" dirty="0"/>
              <a:t>What did the leader(s) do that was effective?  Not as effective?</a:t>
            </a:r>
          </a:p>
          <a:p>
            <a:pPr lvl="0">
              <a:spcAft>
                <a:spcPts val="600"/>
              </a:spcAft>
            </a:pPr>
            <a:r>
              <a:rPr lang="en-US" dirty="0"/>
              <a:t>As a team member, how did you communicate to leadership your needs?</a:t>
            </a:r>
          </a:p>
          <a:p>
            <a:pPr lvl="0">
              <a:spcAft>
                <a:spcPts val="600"/>
              </a:spcAft>
            </a:pPr>
            <a:r>
              <a:rPr lang="en-US" dirty="0"/>
              <a:t>Did you feel you were competing with the other teams to be the first to cross?  Or did the teams collaborate?</a:t>
            </a:r>
          </a:p>
          <a:p>
            <a:pPr lvl="0">
              <a:spcAft>
                <a:spcPts val="600"/>
              </a:spcAft>
            </a:pPr>
            <a:r>
              <a:rPr lang="en-US" dirty="0"/>
              <a:t>What will you do differently next time…as a leader?  As a follower?</a:t>
            </a:r>
          </a:p>
        </p:txBody>
      </p:sp>
    </p:spTree>
    <p:extLst>
      <p:ext uri="{BB962C8B-B14F-4D97-AF65-F5344CB8AC3E}">
        <p14:creationId xmlns:p14="http://schemas.microsoft.com/office/powerpoint/2010/main" val="13929892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Leadership, One Health Course</a:t>
            </a:r>
            <a:endParaRPr lang="en-US"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200" b="1" cap="none" dirty="0" smtClean="0"/>
              <a:t>Engaging and Empowering </a:t>
            </a:r>
          </a:p>
          <a:p>
            <a:r>
              <a:rPr lang="en-US" sz="3200" b="1" cap="none" dirty="0" smtClean="0"/>
              <a:t>Others to Take Action</a:t>
            </a:r>
            <a:endParaRPr lang="en-US" sz="3200" b="1" i="1" cap="none" dirty="0"/>
          </a:p>
        </p:txBody>
      </p:sp>
    </p:spTree>
    <p:extLst>
      <p:ext uri="{BB962C8B-B14F-4D97-AF65-F5344CB8AC3E}">
        <p14:creationId xmlns:p14="http://schemas.microsoft.com/office/powerpoint/2010/main" val="34928116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2544" y="536912"/>
            <a:ext cx="8229600" cy="5940088"/>
          </a:xfrm>
          <a:prstGeom prst="rect">
            <a:avLst/>
          </a:prstGeom>
        </p:spPr>
        <p:txBody>
          <a:bodyPr wrap="square">
            <a:spAutoFit/>
          </a:bodyPr>
          <a:lstStyle/>
          <a:p>
            <a:r>
              <a:rPr lang="en-US" sz="1900" dirty="0"/>
              <a:t>JAKARTA, Indonesia (AP) — Villagers and park rangers are using torches and firecrackers to herd out about 20 endangered Sumatran elephants that wandered into an Indonesian village in search of food.</a:t>
            </a:r>
          </a:p>
          <a:p>
            <a:r>
              <a:rPr lang="en-US" sz="1900" dirty="0"/>
              <a:t> </a:t>
            </a:r>
          </a:p>
          <a:p>
            <a:r>
              <a:rPr lang="en-US" sz="1900" dirty="0"/>
              <a:t>Local forestry office head </a:t>
            </a:r>
            <a:r>
              <a:rPr lang="en-US" sz="1900" dirty="0" err="1"/>
              <a:t>Warsito</a:t>
            </a:r>
            <a:r>
              <a:rPr lang="en-US" sz="1900" dirty="0"/>
              <a:t> said the elephants entered </a:t>
            </a:r>
            <a:r>
              <a:rPr lang="en-US" sz="1900" dirty="0" err="1"/>
              <a:t>Braja</a:t>
            </a:r>
            <a:r>
              <a:rPr lang="en-US" sz="1900" dirty="0"/>
              <a:t> Indah village in Lampung province Thursday and were still there Friday night.</a:t>
            </a:r>
          </a:p>
          <a:p>
            <a:r>
              <a:rPr lang="en-US" sz="1900" dirty="0"/>
              <a:t> </a:t>
            </a:r>
          </a:p>
          <a:p>
            <a:r>
              <a:rPr lang="en-US" sz="1900" dirty="0"/>
              <a:t>More than 200 elephants live within Way </a:t>
            </a:r>
            <a:r>
              <a:rPr lang="en-US" sz="1900" dirty="0" err="1"/>
              <a:t>Kambas</a:t>
            </a:r>
            <a:r>
              <a:rPr lang="en-US" sz="1900" dirty="0"/>
              <a:t> National Park near the village. Fewer than 3,000 Sumatran elephants are left in the wild, and environmentalists warn they'll go extinct without protection.</a:t>
            </a:r>
          </a:p>
          <a:p>
            <a:r>
              <a:rPr lang="en-US" sz="1900" dirty="0"/>
              <a:t> </a:t>
            </a:r>
          </a:p>
          <a:p>
            <a:r>
              <a:rPr lang="en-US" sz="1900" dirty="0" err="1"/>
              <a:t>Warsito</a:t>
            </a:r>
            <a:r>
              <a:rPr lang="en-US" sz="1900" dirty="0"/>
              <a:t> told El-</a:t>
            </a:r>
            <a:r>
              <a:rPr lang="en-US" sz="1900" dirty="0" err="1"/>
              <a:t>Shinta</a:t>
            </a:r>
            <a:r>
              <a:rPr lang="en-US" sz="1900" dirty="0"/>
              <a:t> radio that a negotiation is ongoing to compensate villagers since the expulsion route passes through their farms.</a:t>
            </a:r>
          </a:p>
          <a:p>
            <a:r>
              <a:rPr lang="en-US" sz="1900" dirty="0"/>
              <a:t> </a:t>
            </a:r>
          </a:p>
          <a:p>
            <a:r>
              <a:rPr lang="en-US" sz="1900" dirty="0"/>
              <a:t>At least five elephants have been poisoned since April, while in December a farmer was trampled to death. Villagers say they'll kill the elephants if authorities don't protect their farms.</a:t>
            </a:r>
          </a:p>
        </p:txBody>
      </p:sp>
    </p:spTree>
    <p:extLst>
      <p:ext uri="{BB962C8B-B14F-4D97-AF65-F5344CB8AC3E}">
        <p14:creationId xmlns:p14="http://schemas.microsoft.com/office/powerpoint/2010/main" val="494492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issue?</a:t>
            </a:r>
            <a:endParaRPr lang="en-US" dirty="0"/>
          </a:p>
        </p:txBody>
      </p:sp>
      <p:sp>
        <p:nvSpPr>
          <p:cNvPr id="3" name="Content Placeholder 2"/>
          <p:cNvSpPr>
            <a:spLocks noGrp="1"/>
          </p:cNvSpPr>
          <p:nvPr>
            <p:ph idx="1"/>
          </p:nvPr>
        </p:nvSpPr>
        <p:spPr>
          <a:xfrm>
            <a:off x="457200" y="1600200"/>
            <a:ext cx="8229600" cy="4724400"/>
          </a:xfrm>
        </p:spPr>
        <p:txBody>
          <a:bodyPr>
            <a:normAutofit/>
          </a:bodyPr>
          <a:lstStyle/>
          <a:p>
            <a:r>
              <a:rPr lang="en-US" sz="2000" dirty="0" smtClean="0"/>
              <a:t>You have 10 minutes to brainstorm a list of types of stakeholders in this example and two or three issues that would be important to each stakeholder type</a:t>
            </a:r>
          </a:p>
          <a:p>
            <a:r>
              <a:rPr lang="en-US" sz="2000" dirty="0" smtClean="0"/>
              <a:t>We will now share our thoughts about stakeholders and issues specific to each type</a:t>
            </a:r>
          </a:p>
          <a:p>
            <a:r>
              <a:rPr lang="en-US" sz="2000" dirty="0" smtClean="0"/>
              <a:t>Next, take 2 minutes to write down our responses to the question</a:t>
            </a:r>
          </a:p>
          <a:p>
            <a:r>
              <a:rPr lang="en-US" sz="2000" dirty="0" smtClean="0"/>
              <a:t>“What </a:t>
            </a:r>
            <a:r>
              <a:rPr lang="en-US" sz="2000" dirty="0"/>
              <a:t>are the underlying issues impacting our community?” </a:t>
            </a:r>
            <a:endParaRPr lang="en-US" sz="2000" dirty="0" smtClean="0"/>
          </a:p>
          <a:p>
            <a:pPr lvl="0"/>
            <a:r>
              <a:rPr lang="en-US" sz="2000" dirty="0"/>
              <a:t>What similarities/differences did you hear between the responses?</a:t>
            </a:r>
          </a:p>
          <a:p>
            <a:pPr lvl="3"/>
            <a:r>
              <a:rPr lang="en-US" dirty="0"/>
              <a:t>What caused some of us to have similar interpretations? </a:t>
            </a:r>
            <a:endParaRPr lang="en-US" dirty="0" smtClean="0"/>
          </a:p>
          <a:p>
            <a:pPr lvl="3"/>
            <a:r>
              <a:rPr lang="en-US" dirty="0" smtClean="0"/>
              <a:t>Why </a:t>
            </a:r>
            <a:r>
              <a:rPr lang="en-US" dirty="0"/>
              <a:t>are other interpretations so different?</a:t>
            </a:r>
          </a:p>
          <a:p>
            <a:pPr lvl="3"/>
            <a:r>
              <a:rPr lang="en-US" dirty="0"/>
              <a:t>What does this exercise begin to illustrate about stakeholder engagement?</a:t>
            </a:r>
          </a:p>
          <a:p>
            <a:endParaRPr lang="en-US" dirty="0"/>
          </a:p>
        </p:txBody>
      </p:sp>
    </p:spTree>
    <p:extLst>
      <p:ext uri="{BB962C8B-B14F-4D97-AF65-F5344CB8AC3E}">
        <p14:creationId xmlns:p14="http://schemas.microsoft.com/office/powerpoint/2010/main" val="1510794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Collective</a:t>
            </a:r>
            <a:r>
              <a:rPr lang="en-US" dirty="0" smtClean="0"/>
              <a:t> </a:t>
            </a:r>
            <a:r>
              <a:rPr lang="en-US" b="1" dirty="0" smtClean="0"/>
              <a:t>action</a:t>
            </a:r>
            <a:endParaRPr lang="en-US" b="1" dirty="0"/>
          </a:p>
        </p:txBody>
      </p:sp>
      <p:sp>
        <p:nvSpPr>
          <p:cNvPr id="4" name="Content Placeholder 3"/>
          <p:cNvSpPr>
            <a:spLocks noGrp="1"/>
          </p:cNvSpPr>
          <p:nvPr>
            <p:ph idx="1"/>
          </p:nvPr>
        </p:nvSpPr>
        <p:spPr>
          <a:xfrm>
            <a:off x="304800" y="1828800"/>
            <a:ext cx="8229600" cy="4724400"/>
          </a:xfrm>
        </p:spPr>
        <p:txBody>
          <a:bodyPr/>
          <a:lstStyle/>
          <a:p>
            <a:pPr marL="114300" indent="0">
              <a:lnSpc>
                <a:spcPct val="114000"/>
              </a:lnSpc>
              <a:buNone/>
            </a:pPr>
            <a:r>
              <a:rPr lang="en-US" dirty="0"/>
              <a:t>Behavior or actions of a group working toward a common goal. When individuals engage in collective action, the strength of the group's resources, knowledge and efforts is combined to reach a goal shared by all parties.”</a:t>
            </a:r>
          </a:p>
          <a:p>
            <a:endParaRPr lang="en-US" dirty="0"/>
          </a:p>
        </p:txBody>
      </p:sp>
      <p:pic>
        <p:nvPicPr>
          <p:cNvPr id="4098" name="Picture 2" descr="http://webpages.scu.edu/ftp/tmallen/collectiveaction.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81600" y="3810000"/>
            <a:ext cx="2743200" cy="18542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352800" y="5715000"/>
            <a:ext cx="4953000" cy="261610"/>
          </a:xfrm>
          <a:prstGeom prst="rect">
            <a:avLst/>
          </a:prstGeom>
          <a:noFill/>
        </p:spPr>
        <p:txBody>
          <a:bodyPr wrap="square" rtlCol="0">
            <a:spAutoFit/>
          </a:bodyPr>
          <a:lstStyle/>
          <a:p>
            <a:pPr algn="r"/>
            <a:r>
              <a:rPr lang="en-US" sz="1100" dirty="0"/>
              <a:t>Image source:  </a:t>
            </a:r>
            <a:r>
              <a:rPr lang="en-US" sz="1100" dirty="0" smtClean="0"/>
              <a:t>webpages.scu.edu </a:t>
            </a:r>
            <a:endParaRPr lang="en-US" sz="1100" dirty="0"/>
          </a:p>
        </p:txBody>
      </p:sp>
    </p:spTree>
    <p:extLst>
      <p:ext uri="{BB962C8B-B14F-4D97-AF65-F5344CB8AC3E}">
        <p14:creationId xmlns:p14="http://schemas.microsoft.com/office/powerpoint/2010/main" val="20599355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900" b="1" dirty="0" smtClean="0"/>
              <a:t>Stakeholder</a:t>
            </a:r>
            <a:r>
              <a:rPr lang="en-US" dirty="0" smtClean="0"/>
              <a:t> </a:t>
            </a:r>
            <a:r>
              <a:rPr lang="en-US" sz="3900" b="1" dirty="0" smtClean="0"/>
              <a:t>engagement</a:t>
            </a:r>
            <a:r>
              <a:rPr lang="en-US" dirty="0" smtClean="0"/>
              <a:t> </a:t>
            </a:r>
            <a:r>
              <a:rPr lang="en-US" sz="3900" b="1" dirty="0" smtClean="0"/>
              <a:t>assumptions</a:t>
            </a:r>
            <a:endParaRPr lang="en-US" sz="3900" b="1" dirty="0"/>
          </a:p>
        </p:txBody>
      </p:sp>
      <p:sp>
        <p:nvSpPr>
          <p:cNvPr id="3" name="Content Placeholder 2"/>
          <p:cNvSpPr>
            <a:spLocks noGrp="1"/>
          </p:cNvSpPr>
          <p:nvPr>
            <p:ph idx="1"/>
          </p:nvPr>
        </p:nvSpPr>
        <p:spPr>
          <a:xfrm>
            <a:off x="304800" y="1676400"/>
            <a:ext cx="8382000" cy="4495800"/>
          </a:xfrm>
        </p:spPr>
        <p:txBody>
          <a:bodyPr>
            <a:normAutofit fontScale="92500"/>
          </a:bodyPr>
          <a:lstStyle/>
          <a:p>
            <a:pPr lvl="0"/>
            <a:r>
              <a:rPr lang="en-US" dirty="0"/>
              <a:t>People already know their issues and have the means to address these issues. They need to be involved in the decision-making process.</a:t>
            </a:r>
          </a:p>
          <a:p>
            <a:pPr lvl="0"/>
            <a:endParaRPr lang="en-US" sz="900" dirty="0"/>
          </a:p>
          <a:p>
            <a:pPr lvl="0"/>
            <a:r>
              <a:rPr lang="en-US" dirty="0"/>
              <a:t>Involving stakeholders from the beginning of a process leads to more effective and sustainable solutions.</a:t>
            </a:r>
          </a:p>
          <a:p>
            <a:pPr lvl="0"/>
            <a:endParaRPr lang="en-US" sz="900" dirty="0"/>
          </a:p>
          <a:p>
            <a:pPr lvl="0"/>
            <a:r>
              <a:rPr lang="en-US" dirty="0"/>
              <a:t>Transparency and dialogue is critical to success. </a:t>
            </a:r>
          </a:p>
          <a:p>
            <a:pPr lvl="0"/>
            <a:endParaRPr lang="en-US" sz="900" dirty="0"/>
          </a:p>
          <a:p>
            <a:pPr lvl="0"/>
            <a:r>
              <a:rPr lang="en-US" dirty="0"/>
              <a:t>You can use the opinions of the most powerful stakeholders to shape your projects at an early stage. Not only does this make it more likely that they will support you, their input can also improve the quality of your project</a:t>
            </a:r>
          </a:p>
          <a:p>
            <a:endParaRPr lang="en-US" dirty="0"/>
          </a:p>
        </p:txBody>
      </p:sp>
    </p:spTree>
    <p:extLst>
      <p:ext uri="{BB962C8B-B14F-4D97-AF65-F5344CB8AC3E}">
        <p14:creationId xmlns:p14="http://schemas.microsoft.com/office/powerpoint/2010/main" val="40555548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900" b="1" dirty="0" smtClean="0"/>
              <a:t>Stakeholder</a:t>
            </a:r>
            <a:r>
              <a:rPr lang="en-US" dirty="0" smtClean="0"/>
              <a:t> </a:t>
            </a:r>
            <a:r>
              <a:rPr lang="en-US" sz="3900" b="1" dirty="0" smtClean="0"/>
              <a:t>engagement</a:t>
            </a:r>
            <a:r>
              <a:rPr lang="en-US" dirty="0" smtClean="0"/>
              <a:t> </a:t>
            </a:r>
            <a:r>
              <a:rPr lang="en-US" sz="3900" b="1" dirty="0" smtClean="0"/>
              <a:t>assumptions</a:t>
            </a:r>
          </a:p>
        </p:txBody>
      </p:sp>
      <p:sp>
        <p:nvSpPr>
          <p:cNvPr id="3" name="Content Placeholder 2"/>
          <p:cNvSpPr>
            <a:spLocks noGrp="1"/>
          </p:cNvSpPr>
          <p:nvPr>
            <p:ph idx="1"/>
          </p:nvPr>
        </p:nvSpPr>
        <p:spPr>
          <a:xfrm>
            <a:off x="304800" y="1676400"/>
            <a:ext cx="8382000" cy="4495800"/>
          </a:xfrm>
        </p:spPr>
        <p:txBody>
          <a:bodyPr>
            <a:normAutofit lnSpcReduction="10000"/>
          </a:bodyPr>
          <a:lstStyle/>
          <a:p>
            <a:pPr lvl="0"/>
            <a:r>
              <a:rPr lang="en-US" dirty="0" smtClean="0"/>
              <a:t>Gaining </a:t>
            </a:r>
            <a:r>
              <a:rPr lang="en-US" dirty="0"/>
              <a:t>support from powerful stakeholders can help you to win more resources – this makes it more likely that your projects will be successful </a:t>
            </a:r>
          </a:p>
          <a:p>
            <a:pPr lvl="0"/>
            <a:endParaRPr lang="en-US" sz="900" dirty="0"/>
          </a:p>
          <a:p>
            <a:pPr lvl="0"/>
            <a:r>
              <a:rPr lang="en-US" dirty="0"/>
              <a:t>By communicating with stakeholders early and frequently, you can ensure that they fully understand what you are doing and understand the benefits of your project – this means they can support you actively when necessary </a:t>
            </a:r>
          </a:p>
          <a:p>
            <a:pPr lvl="0"/>
            <a:endParaRPr lang="en-US" sz="800" dirty="0"/>
          </a:p>
          <a:p>
            <a:pPr lvl="0"/>
            <a:r>
              <a:rPr lang="en-US" dirty="0"/>
              <a:t>You can anticipate what people's reaction to your project may be, and build into your plan the actions that will win people's support. </a:t>
            </a:r>
          </a:p>
          <a:p>
            <a:endParaRPr lang="en-US" dirty="0"/>
          </a:p>
          <a:p>
            <a:pPr lvl="0"/>
            <a:endParaRPr lang="en-US" dirty="0"/>
          </a:p>
          <a:p>
            <a:endParaRPr lang="en-US" dirty="0"/>
          </a:p>
        </p:txBody>
      </p:sp>
    </p:spTree>
    <p:extLst>
      <p:ext uri="{BB962C8B-B14F-4D97-AF65-F5344CB8AC3E}">
        <p14:creationId xmlns:p14="http://schemas.microsoft.com/office/powerpoint/2010/main" val="37153618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900" b="1" dirty="0" smtClean="0"/>
              <a:t>Stakeholder</a:t>
            </a:r>
            <a:r>
              <a:rPr lang="en-US" dirty="0" smtClean="0"/>
              <a:t> </a:t>
            </a:r>
            <a:r>
              <a:rPr lang="en-US" sz="3900" b="1" dirty="0" smtClean="0"/>
              <a:t>engagement</a:t>
            </a:r>
            <a:r>
              <a:rPr lang="en-US" sz="4000" dirty="0" smtClean="0"/>
              <a:t> </a:t>
            </a:r>
            <a:r>
              <a:rPr lang="en-US" sz="3900" b="1" dirty="0" smtClean="0"/>
              <a:t>process</a:t>
            </a:r>
            <a:endParaRPr lang="en-US" sz="3900" b="1" dirty="0"/>
          </a:p>
        </p:txBody>
      </p:sp>
      <p:graphicFrame>
        <p:nvGraphicFramePr>
          <p:cNvPr id="6" name="Diagram 5"/>
          <p:cNvGraphicFramePr/>
          <p:nvPr>
            <p:extLst>
              <p:ext uri="{D42A27DB-BD31-4B8C-83A1-F6EECF244321}">
                <p14:modId xmlns:p14="http://schemas.microsoft.com/office/powerpoint/2010/main" val="2780079138"/>
              </p:ext>
            </p:extLst>
          </p:nvPr>
        </p:nvGraphicFramePr>
        <p:xfrm>
          <a:off x="1524000" y="18288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765481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900" b="1" dirty="0" smtClean="0"/>
              <a:t>Stakeholder</a:t>
            </a:r>
            <a:r>
              <a:rPr lang="en-US" dirty="0" smtClean="0"/>
              <a:t> </a:t>
            </a:r>
            <a:r>
              <a:rPr lang="en-US" sz="3900" b="1" dirty="0" smtClean="0"/>
              <a:t>engagement</a:t>
            </a:r>
            <a:r>
              <a:rPr lang="en-US" dirty="0" smtClean="0"/>
              <a:t> </a:t>
            </a:r>
            <a:r>
              <a:rPr lang="en-US" sz="3900" b="1" dirty="0" smtClean="0"/>
              <a:t>methods</a:t>
            </a:r>
            <a:endParaRPr lang="en-US" sz="3900" b="1" dirty="0"/>
          </a:p>
        </p:txBody>
      </p:sp>
      <p:sp>
        <p:nvSpPr>
          <p:cNvPr id="3" name="Content Placeholder 2"/>
          <p:cNvSpPr>
            <a:spLocks noGrp="1"/>
          </p:cNvSpPr>
          <p:nvPr>
            <p:ph idx="1"/>
          </p:nvPr>
        </p:nvSpPr>
        <p:spPr>
          <a:xfrm>
            <a:off x="304800" y="1676400"/>
            <a:ext cx="8458200" cy="4724400"/>
          </a:xfrm>
        </p:spPr>
        <p:txBody>
          <a:bodyPr>
            <a:normAutofit fontScale="62500" lnSpcReduction="20000"/>
          </a:bodyPr>
          <a:lstStyle/>
          <a:p>
            <a:pPr>
              <a:lnSpc>
                <a:spcPct val="120000"/>
              </a:lnSpc>
            </a:pPr>
            <a:r>
              <a:rPr lang="en-US" sz="3400" dirty="0"/>
              <a:t>Interviews</a:t>
            </a:r>
          </a:p>
          <a:p>
            <a:pPr>
              <a:lnSpc>
                <a:spcPct val="120000"/>
              </a:lnSpc>
            </a:pPr>
            <a:r>
              <a:rPr lang="en-US" sz="3400" dirty="0"/>
              <a:t>Focus Groups</a:t>
            </a:r>
          </a:p>
          <a:p>
            <a:pPr>
              <a:lnSpc>
                <a:spcPct val="120000"/>
              </a:lnSpc>
            </a:pPr>
            <a:r>
              <a:rPr lang="en-US" sz="3400" dirty="0"/>
              <a:t>Surveys</a:t>
            </a:r>
          </a:p>
          <a:p>
            <a:pPr>
              <a:lnSpc>
                <a:spcPct val="120000"/>
              </a:lnSpc>
            </a:pPr>
            <a:r>
              <a:rPr lang="en-US" sz="3400" dirty="0"/>
              <a:t>Citizens’ Juries</a:t>
            </a:r>
          </a:p>
          <a:p>
            <a:pPr>
              <a:lnSpc>
                <a:spcPct val="120000"/>
              </a:lnSpc>
            </a:pPr>
            <a:r>
              <a:rPr lang="en-US" sz="3400" dirty="0"/>
              <a:t>Town Meetings</a:t>
            </a:r>
          </a:p>
          <a:p>
            <a:pPr>
              <a:lnSpc>
                <a:spcPct val="120000"/>
              </a:lnSpc>
            </a:pPr>
            <a:r>
              <a:rPr lang="en-US" sz="3400" dirty="0"/>
              <a:t>Conferences/Workshops</a:t>
            </a:r>
          </a:p>
          <a:p>
            <a:pPr>
              <a:lnSpc>
                <a:spcPct val="120000"/>
              </a:lnSpc>
            </a:pPr>
            <a:r>
              <a:rPr lang="en-US" sz="3400" dirty="0"/>
              <a:t>DELPHI</a:t>
            </a:r>
          </a:p>
          <a:p>
            <a:pPr>
              <a:lnSpc>
                <a:spcPct val="120000"/>
              </a:lnSpc>
            </a:pPr>
            <a:r>
              <a:rPr lang="en-US" sz="3400" dirty="0"/>
              <a:t>Nominal Group Technique</a:t>
            </a:r>
          </a:p>
          <a:p>
            <a:pPr>
              <a:lnSpc>
                <a:spcPct val="120000"/>
              </a:lnSpc>
            </a:pPr>
            <a:r>
              <a:rPr lang="en-US" sz="3400" dirty="0"/>
              <a:t>Modeling</a:t>
            </a:r>
          </a:p>
          <a:p>
            <a:pPr>
              <a:lnSpc>
                <a:spcPct val="120000"/>
              </a:lnSpc>
            </a:pPr>
            <a:r>
              <a:rPr lang="en-US" sz="3400" dirty="0"/>
              <a:t>Scoping Study</a:t>
            </a:r>
          </a:p>
          <a:p>
            <a:pPr marL="114300" lvl="0" indent="0">
              <a:lnSpc>
                <a:spcPct val="120000"/>
              </a:lnSpc>
              <a:buNone/>
            </a:pPr>
            <a:r>
              <a:rPr lang="en-US" sz="3400" dirty="0" smtClean="0"/>
              <a:t> </a:t>
            </a:r>
            <a:endParaRPr lang="en-US" sz="3400" dirty="0"/>
          </a:p>
          <a:p>
            <a:pPr marL="114300" indent="0">
              <a:spcAft>
                <a:spcPts val="1200"/>
              </a:spcAft>
              <a:buNone/>
            </a:pPr>
            <a:r>
              <a:rPr lang="en-US" dirty="0" smtClean="0"/>
              <a:t> </a:t>
            </a:r>
            <a:endParaRPr lang="en-US" dirty="0"/>
          </a:p>
        </p:txBody>
      </p:sp>
    </p:spTree>
    <p:extLst>
      <p:ext uri="{BB962C8B-B14F-4D97-AF65-F5344CB8AC3E}">
        <p14:creationId xmlns:p14="http://schemas.microsoft.com/office/powerpoint/2010/main" val="39331930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Questioning</a:t>
            </a:r>
            <a:r>
              <a:rPr lang="en-US" dirty="0" smtClean="0"/>
              <a:t> </a:t>
            </a:r>
            <a:r>
              <a:rPr lang="en-US" b="1" dirty="0" smtClean="0"/>
              <a:t>techniques</a:t>
            </a:r>
            <a:endParaRPr lang="en-US" b="1" dirty="0"/>
          </a:p>
        </p:txBody>
      </p:sp>
      <p:sp>
        <p:nvSpPr>
          <p:cNvPr id="3" name="Content Placeholder 2"/>
          <p:cNvSpPr>
            <a:spLocks noGrp="1"/>
          </p:cNvSpPr>
          <p:nvPr>
            <p:ph idx="1"/>
          </p:nvPr>
        </p:nvSpPr>
        <p:spPr/>
        <p:txBody>
          <a:bodyPr>
            <a:normAutofit/>
          </a:bodyPr>
          <a:lstStyle/>
          <a:p>
            <a:r>
              <a:rPr lang="en-US" sz="2800" dirty="0"/>
              <a:t>Open-ended</a:t>
            </a:r>
          </a:p>
          <a:p>
            <a:r>
              <a:rPr lang="en-US" sz="2800" dirty="0"/>
              <a:t>Closed </a:t>
            </a:r>
          </a:p>
          <a:p>
            <a:r>
              <a:rPr lang="en-US" sz="2800" dirty="0"/>
              <a:t>Funnel</a:t>
            </a:r>
          </a:p>
          <a:p>
            <a:r>
              <a:rPr lang="en-US" sz="2800" dirty="0"/>
              <a:t>Probing</a:t>
            </a:r>
          </a:p>
          <a:p>
            <a:r>
              <a:rPr lang="en-US" sz="2800" dirty="0"/>
              <a:t>Leading</a:t>
            </a:r>
          </a:p>
          <a:p>
            <a:endParaRPr lang="en-US" sz="2800" dirty="0"/>
          </a:p>
        </p:txBody>
      </p:sp>
    </p:spTree>
    <p:extLst>
      <p:ext uri="{BB962C8B-B14F-4D97-AF65-F5344CB8AC3E}">
        <p14:creationId xmlns:p14="http://schemas.microsoft.com/office/powerpoint/2010/main" val="12242816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Listening skills - rasa</a:t>
            </a:r>
            <a:endParaRPr lang="en-US" b="1" dirty="0"/>
          </a:p>
        </p:txBody>
      </p:sp>
      <p:sp>
        <p:nvSpPr>
          <p:cNvPr id="3" name="Content Placeholder 2"/>
          <p:cNvSpPr>
            <a:spLocks noGrp="1"/>
          </p:cNvSpPr>
          <p:nvPr>
            <p:ph idx="1"/>
          </p:nvPr>
        </p:nvSpPr>
        <p:spPr/>
        <p:txBody>
          <a:bodyPr/>
          <a:lstStyle/>
          <a:p>
            <a:pPr lvl="0">
              <a:spcAft>
                <a:spcPts val="1200"/>
              </a:spcAft>
            </a:pPr>
            <a:r>
              <a:rPr lang="en-US" b="1" dirty="0"/>
              <a:t>Receive </a:t>
            </a:r>
            <a:r>
              <a:rPr lang="en-US" dirty="0"/>
              <a:t>– sit back and actually listen! Turn your commentary off.</a:t>
            </a:r>
          </a:p>
          <a:p>
            <a:pPr lvl="0">
              <a:spcAft>
                <a:spcPts val="1200"/>
              </a:spcAft>
            </a:pPr>
            <a:r>
              <a:rPr lang="en-US" b="1" dirty="0"/>
              <a:t>Appreciate</a:t>
            </a:r>
            <a:r>
              <a:rPr lang="en-US" dirty="0"/>
              <a:t> – utilize body language and verbal signals to show you are listening and understanding</a:t>
            </a:r>
          </a:p>
          <a:p>
            <a:pPr lvl="0">
              <a:spcAft>
                <a:spcPts val="1200"/>
              </a:spcAft>
            </a:pPr>
            <a:r>
              <a:rPr lang="en-US" b="1" dirty="0"/>
              <a:t>Summarize </a:t>
            </a:r>
            <a:r>
              <a:rPr lang="en-US" dirty="0"/>
              <a:t>– repeat back what you have heard to demonstrate your understanding</a:t>
            </a:r>
          </a:p>
          <a:p>
            <a:pPr>
              <a:spcAft>
                <a:spcPts val="1200"/>
              </a:spcAft>
            </a:pPr>
            <a:r>
              <a:rPr lang="en-US" b="1" dirty="0"/>
              <a:t>Ask</a:t>
            </a:r>
            <a:r>
              <a:rPr lang="en-US" dirty="0"/>
              <a:t> – follow up with questions that build on what they have said or transition to another topic if needed</a:t>
            </a:r>
          </a:p>
          <a:p>
            <a:pPr marL="114300" indent="0">
              <a:buNone/>
            </a:pPr>
            <a:endParaRPr lang="en-US" dirty="0"/>
          </a:p>
        </p:txBody>
      </p:sp>
    </p:spTree>
    <p:extLst>
      <p:ext uri="{BB962C8B-B14F-4D97-AF65-F5344CB8AC3E}">
        <p14:creationId xmlns:p14="http://schemas.microsoft.com/office/powerpoint/2010/main" val="185189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leadership, One Health Course</a:t>
            </a:r>
            <a:endParaRPr lang="en-US"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200" b="1" cap="none" dirty="0" smtClean="0"/>
              <a:t>Engaging and Empowering </a:t>
            </a:r>
          </a:p>
          <a:p>
            <a:r>
              <a:rPr lang="en-US" sz="3200" b="1" cap="none" dirty="0" smtClean="0"/>
              <a:t>Others to Take Action</a:t>
            </a:r>
            <a:endParaRPr lang="en-US" sz="3200" b="1" cap="none" dirty="0"/>
          </a:p>
        </p:txBody>
      </p:sp>
    </p:spTree>
    <p:extLst>
      <p:ext uri="{BB962C8B-B14F-4D97-AF65-F5344CB8AC3E}">
        <p14:creationId xmlns:p14="http://schemas.microsoft.com/office/powerpoint/2010/main" val="11287903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996818075"/>
              </p:ext>
            </p:extLst>
          </p:nvPr>
        </p:nvGraphicFramePr>
        <p:xfrm>
          <a:off x="990600" y="1524000"/>
          <a:ext cx="6788150" cy="4540493"/>
        </p:xfrm>
        <a:graphic>
          <a:graphicData uri="http://schemas.openxmlformats.org/presentationml/2006/ole">
            <mc:AlternateContent xmlns:mc="http://schemas.openxmlformats.org/markup-compatibility/2006">
              <mc:Choice xmlns:v="urn:schemas-microsoft-com:vml" Requires="v">
                <p:oleObj spid="_x0000_s3095" name="Bitmap Image" r:id="rId3" imgW="5047619" imgH="3381847" progId="PBrush">
                  <p:embed/>
                </p:oleObj>
              </mc:Choice>
              <mc:Fallback>
                <p:oleObj name="Bitmap Image" r:id="rId3" imgW="5047619" imgH="3381847" progId="PBrush">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524000"/>
                        <a:ext cx="6788150" cy="4540493"/>
                      </a:xfrm>
                      <a:prstGeom prst="rect">
                        <a:avLst/>
                      </a:prstGeom>
                      <a:solidFill>
                        <a:srgbClr val="7F7F7F"/>
                      </a:solidFill>
                    </p:spPr>
                  </p:pic>
                </p:oleObj>
              </mc:Fallback>
            </mc:AlternateContent>
          </a:graphicData>
        </a:graphic>
      </p:graphicFrame>
      <p:sp>
        <p:nvSpPr>
          <p:cNvPr id="3" name="Title 2"/>
          <p:cNvSpPr>
            <a:spLocks noGrp="1"/>
          </p:cNvSpPr>
          <p:nvPr>
            <p:ph type="title" idx="4294967295"/>
          </p:nvPr>
        </p:nvSpPr>
        <p:spPr>
          <a:xfrm>
            <a:off x="425450" y="407988"/>
            <a:ext cx="8261350" cy="1039812"/>
          </a:xfrm>
        </p:spPr>
        <p:txBody>
          <a:bodyPr/>
          <a:lstStyle/>
          <a:p>
            <a:r>
              <a:rPr lang="en-US" b="1" dirty="0" smtClean="0"/>
              <a:t>Stakeholder analysis</a:t>
            </a:r>
            <a:endParaRPr lang="en-US" b="1" dirty="0"/>
          </a:p>
        </p:txBody>
      </p:sp>
    </p:spTree>
    <p:extLst>
      <p:ext uri="{BB962C8B-B14F-4D97-AF65-F5344CB8AC3E}">
        <p14:creationId xmlns:p14="http://schemas.microsoft.com/office/powerpoint/2010/main" val="36300568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engagement</a:t>
            </a:r>
            <a:endParaRPr lang="en-US" b="1" dirty="0"/>
          </a:p>
        </p:txBody>
      </p:sp>
      <p:sp>
        <p:nvSpPr>
          <p:cNvPr id="3" name="Content Placeholder 2"/>
          <p:cNvSpPr>
            <a:spLocks noGrp="1"/>
          </p:cNvSpPr>
          <p:nvPr>
            <p:ph idx="1"/>
          </p:nvPr>
        </p:nvSpPr>
        <p:spPr/>
        <p:txBody>
          <a:bodyPr/>
          <a:lstStyle/>
          <a:p>
            <a:pPr lvl="0"/>
            <a:r>
              <a:rPr lang="en-US" dirty="0"/>
              <a:t>Get stakeholders participating early on in the process.</a:t>
            </a:r>
          </a:p>
          <a:p>
            <a:pPr lvl="0"/>
            <a:r>
              <a:rPr lang="en-US" dirty="0"/>
              <a:t>Be clear about the objective of the engagement and strive for  transparency with your stakeholders. </a:t>
            </a:r>
          </a:p>
          <a:p>
            <a:pPr lvl="0"/>
            <a:r>
              <a:rPr lang="en-US" dirty="0"/>
              <a:t>Communicate frequently and utilize social networks/existing structures.</a:t>
            </a:r>
          </a:p>
          <a:p>
            <a:pPr lvl="0"/>
            <a:r>
              <a:rPr lang="en-US" dirty="0"/>
              <a:t>Find out what is working as well as their challenges – build from strengths if possible.  </a:t>
            </a:r>
          </a:p>
          <a:p>
            <a:pPr lvl="0"/>
            <a:r>
              <a:rPr lang="en-US" dirty="0"/>
              <a:t>Build a sense of urgency and form a guiding coalition to help move the change forward. </a:t>
            </a:r>
          </a:p>
        </p:txBody>
      </p:sp>
    </p:spTree>
    <p:extLst>
      <p:ext uri="{BB962C8B-B14F-4D97-AF65-F5344CB8AC3E}">
        <p14:creationId xmlns:p14="http://schemas.microsoft.com/office/powerpoint/2010/main" val="22387928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empowering</a:t>
            </a:r>
            <a:endParaRPr lang="en-US" b="1" dirty="0"/>
          </a:p>
        </p:txBody>
      </p:sp>
      <p:sp>
        <p:nvSpPr>
          <p:cNvPr id="3" name="Content Placeholder 2"/>
          <p:cNvSpPr>
            <a:spLocks noGrp="1"/>
          </p:cNvSpPr>
          <p:nvPr>
            <p:ph idx="1"/>
          </p:nvPr>
        </p:nvSpPr>
        <p:spPr/>
        <p:txBody>
          <a:bodyPr/>
          <a:lstStyle/>
          <a:p>
            <a:pPr lvl="0">
              <a:spcAft>
                <a:spcPts val="1200"/>
              </a:spcAft>
            </a:pPr>
            <a:r>
              <a:rPr lang="en-US" dirty="0"/>
              <a:t>Listen and acknowledge stakeholder concerns, ideas, etc. </a:t>
            </a:r>
          </a:p>
          <a:p>
            <a:pPr lvl="0">
              <a:spcAft>
                <a:spcPts val="1200"/>
              </a:spcAft>
            </a:pPr>
            <a:r>
              <a:rPr lang="en-US" dirty="0"/>
              <a:t>Put decision-making in the stakeholders hands.</a:t>
            </a:r>
          </a:p>
          <a:p>
            <a:pPr lvl="0">
              <a:spcAft>
                <a:spcPts val="1200"/>
              </a:spcAft>
            </a:pPr>
            <a:r>
              <a:rPr lang="en-US" dirty="0"/>
              <a:t>Facilitate the process, help to identify and support leaders as needed.</a:t>
            </a:r>
          </a:p>
          <a:p>
            <a:pPr lvl="0">
              <a:spcAft>
                <a:spcPts val="1200"/>
              </a:spcAft>
            </a:pPr>
            <a:r>
              <a:rPr lang="en-US" dirty="0"/>
              <a:t>Identify quick wins so that people see success/progress early on. </a:t>
            </a:r>
          </a:p>
        </p:txBody>
      </p:sp>
    </p:spTree>
    <p:extLst>
      <p:ext uri="{BB962C8B-B14F-4D97-AF65-F5344CB8AC3E}">
        <p14:creationId xmlns:p14="http://schemas.microsoft.com/office/powerpoint/2010/main" val="12090796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influencing</a:t>
            </a:r>
            <a:endParaRPr lang="en-US" b="1" dirty="0"/>
          </a:p>
        </p:txBody>
      </p:sp>
      <p:sp>
        <p:nvSpPr>
          <p:cNvPr id="3" name="Content Placeholder 2"/>
          <p:cNvSpPr>
            <a:spLocks noGrp="1"/>
          </p:cNvSpPr>
          <p:nvPr>
            <p:ph idx="1"/>
          </p:nvPr>
        </p:nvSpPr>
        <p:spPr/>
        <p:txBody>
          <a:bodyPr/>
          <a:lstStyle/>
          <a:p>
            <a:pPr lvl="0">
              <a:spcAft>
                <a:spcPts val="1200"/>
              </a:spcAft>
            </a:pPr>
            <a:r>
              <a:rPr lang="en-US" dirty="0"/>
              <a:t>Understand and speak to what is important from their perspective</a:t>
            </a:r>
          </a:p>
          <a:p>
            <a:pPr lvl="0">
              <a:spcAft>
                <a:spcPts val="1200"/>
              </a:spcAft>
            </a:pPr>
            <a:r>
              <a:rPr lang="en-US" dirty="0"/>
              <a:t>Identify common objectives  you share</a:t>
            </a:r>
          </a:p>
          <a:p>
            <a:pPr lvl="0">
              <a:spcAft>
                <a:spcPts val="1200"/>
              </a:spcAft>
            </a:pPr>
            <a:r>
              <a:rPr lang="en-US" dirty="0"/>
              <a:t>If possible, show rather than just tell – use examples, demonstrations, etc. to influence people in the head as well as the heart . </a:t>
            </a:r>
          </a:p>
          <a:p>
            <a:endParaRPr lang="en-US" dirty="0"/>
          </a:p>
        </p:txBody>
      </p:sp>
    </p:spTree>
    <p:extLst>
      <p:ext uri="{BB962C8B-B14F-4D97-AF65-F5344CB8AC3E}">
        <p14:creationId xmlns:p14="http://schemas.microsoft.com/office/powerpoint/2010/main" val="40869686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leadership, One Health Course</a:t>
            </a:r>
            <a:endParaRPr lang="en-US"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3200" b="1" cap="none" dirty="0" smtClean="0"/>
              <a:t>Module Review</a:t>
            </a:r>
            <a:endParaRPr lang="en-US" sz="3200" b="1" cap="none" dirty="0"/>
          </a:p>
        </p:txBody>
      </p:sp>
    </p:spTree>
    <p:extLst>
      <p:ext uri="{BB962C8B-B14F-4D97-AF65-F5344CB8AC3E}">
        <p14:creationId xmlns:p14="http://schemas.microsoft.com/office/powerpoint/2010/main" val="17351988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One thing..</a:t>
            </a:r>
            <a:endParaRPr lang="en-US" b="1" dirty="0"/>
          </a:p>
        </p:txBody>
      </p:sp>
      <p:sp>
        <p:nvSpPr>
          <p:cNvPr id="3" name="Content Placeholder 2"/>
          <p:cNvSpPr>
            <a:spLocks noGrp="1"/>
          </p:cNvSpPr>
          <p:nvPr>
            <p:ph idx="1"/>
          </p:nvPr>
        </p:nvSpPr>
        <p:spPr/>
        <p:txBody>
          <a:bodyPr/>
          <a:lstStyle/>
          <a:p>
            <a:pPr>
              <a:spcAft>
                <a:spcPts val="1200"/>
              </a:spcAft>
            </a:pPr>
            <a:r>
              <a:rPr lang="en-US" dirty="0" smtClean="0"/>
              <a:t>That you liked/felt was a strength of the module.</a:t>
            </a:r>
          </a:p>
          <a:p>
            <a:pPr>
              <a:spcAft>
                <a:spcPts val="1200"/>
              </a:spcAft>
            </a:pPr>
            <a:r>
              <a:rPr lang="en-US" dirty="0" smtClean="0"/>
              <a:t>That you would suggest we change.</a:t>
            </a:r>
            <a:endParaRPr lang="en-US" dirty="0"/>
          </a:p>
        </p:txBody>
      </p:sp>
      <p:sp>
        <p:nvSpPr>
          <p:cNvPr id="4" name="TextBox 3"/>
          <p:cNvSpPr txBox="1"/>
          <p:nvPr/>
        </p:nvSpPr>
        <p:spPr>
          <a:xfrm>
            <a:off x="5638800" y="4939881"/>
            <a:ext cx="2743200" cy="461665"/>
          </a:xfrm>
          <a:prstGeom prst="rect">
            <a:avLst/>
          </a:prstGeom>
          <a:noFill/>
        </p:spPr>
        <p:txBody>
          <a:bodyPr wrap="square" rtlCol="0">
            <a:spAutoFit/>
          </a:bodyPr>
          <a:lstStyle/>
          <a:p>
            <a:r>
              <a:rPr lang="en-US" sz="2400" dirty="0" smtClean="0">
                <a:latin typeface="Lucida Handwriting" panose="03010101010101010101" pitchFamily="66" charset="0"/>
              </a:rPr>
              <a:t>Thank you.</a:t>
            </a:r>
            <a:endParaRPr lang="en-US" sz="2400" dirty="0">
              <a:latin typeface="Lucida Handwriting" panose="03010101010101010101" pitchFamily="66" charset="0"/>
            </a:endParaRPr>
          </a:p>
        </p:txBody>
      </p:sp>
    </p:spTree>
    <p:extLst>
      <p:ext uri="{BB962C8B-B14F-4D97-AF65-F5344CB8AC3E}">
        <p14:creationId xmlns:p14="http://schemas.microsoft.com/office/powerpoint/2010/main" val="26338818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6923C"/>
      </a:hlink>
      <a:folHlink>
        <a:srgbClr val="C3D69B"/>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1378</TotalTime>
  <Words>1578</Words>
  <Application>Microsoft Office PowerPoint</Application>
  <PresentationFormat>On-screen Show (4:3)</PresentationFormat>
  <Paragraphs>220</Paragraphs>
  <Slides>43</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Apothecary</vt:lpstr>
      <vt:lpstr>Bitmap Image</vt:lpstr>
      <vt:lpstr> </vt:lpstr>
      <vt:lpstr> </vt:lpstr>
      <vt:lpstr>Module competencies</vt:lpstr>
      <vt:lpstr>Module overview</vt:lpstr>
      <vt:lpstr>What is leadership</vt:lpstr>
      <vt:lpstr>A leader is…</vt:lpstr>
      <vt:lpstr>What leadership is not…</vt:lpstr>
      <vt:lpstr>PowerPoint Presentation</vt:lpstr>
      <vt:lpstr> </vt:lpstr>
      <vt:lpstr>PowerPoint Presentation</vt:lpstr>
      <vt:lpstr>One health leadership domains</vt:lpstr>
      <vt:lpstr>Shared vision</vt:lpstr>
      <vt:lpstr>Strategic and critical thinking</vt:lpstr>
      <vt:lpstr>Decision making</vt:lpstr>
      <vt:lpstr>COLLABORATIVE SOLUTIONS</vt:lpstr>
      <vt:lpstr>TEAM COMMITMENT</vt:lpstr>
      <vt:lpstr> </vt:lpstr>
      <vt:lpstr>LEADERSHIP THEORIES</vt:lpstr>
      <vt:lpstr>LEADERSHIP STYPLES</vt:lpstr>
      <vt:lpstr>PowerPoint Presentation</vt:lpstr>
      <vt:lpstr>PowerPoint Presentation</vt:lpstr>
      <vt:lpstr>As a student of leadership</vt:lpstr>
      <vt:lpstr> </vt:lpstr>
      <vt:lpstr>Toxic River</vt:lpstr>
      <vt:lpstr>Toxic River</vt:lpstr>
      <vt:lpstr>What dID you OBSERVE?</vt:lpstr>
      <vt:lpstr> </vt:lpstr>
      <vt:lpstr>PowerPoint Presentation</vt:lpstr>
      <vt:lpstr>What’s the issue?</vt:lpstr>
      <vt:lpstr>Collective action</vt:lpstr>
      <vt:lpstr>Stakeholder engagement assumptions</vt:lpstr>
      <vt:lpstr>Stakeholder engagement assumptions</vt:lpstr>
      <vt:lpstr>Stakeholder engagement process</vt:lpstr>
      <vt:lpstr>Stakeholder engagement methods</vt:lpstr>
      <vt:lpstr>Questioning techniques</vt:lpstr>
      <vt:lpstr>Listening skills - rasa</vt:lpstr>
      <vt:lpstr> </vt:lpstr>
      <vt:lpstr>Stakeholder analysis</vt:lpstr>
      <vt:lpstr>engagement</vt:lpstr>
      <vt:lpstr>empowering</vt:lpstr>
      <vt:lpstr>influencing</vt:lpstr>
      <vt:lpstr> </vt:lpstr>
      <vt:lpstr>One thing..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Moving from Professional-Directed to Patient-Centered Behavior Change</dc:title>
  <dc:creator>Kimberly Kennedy</dc:creator>
  <cp:lastModifiedBy>Kimberly Kennedy</cp:lastModifiedBy>
  <cp:revision>66</cp:revision>
  <dcterms:created xsi:type="dcterms:W3CDTF">2013-09-10T04:44:55Z</dcterms:created>
  <dcterms:modified xsi:type="dcterms:W3CDTF">2014-04-10T11:18:05Z</dcterms:modified>
</cp:coreProperties>
</file>